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handoutMasterIdLst>
    <p:handoutMasterId r:id="rId12"/>
  </p:handoutMasterIdLst>
  <p:sldIdLst>
    <p:sldId id="328" r:id="rId2"/>
    <p:sldId id="396" r:id="rId3"/>
    <p:sldId id="397" r:id="rId4"/>
    <p:sldId id="390" r:id="rId5"/>
    <p:sldId id="393" r:id="rId6"/>
    <p:sldId id="400" r:id="rId7"/>
    <p:sldId id="398" r:id="rId8"/>
    <p:sldId id="399" r:id="rId9"/>
    <p:sldId id="401" r:id="rId1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41F"/>
    <a:srgbClr val="D6FF85"/>
    <a:srgbClr val="003560"/>
    <a:srgbClr val="E4FFAF"/>
    <a:srgbClr val="E2FFA7"/>
    <a:srgbClr val="F5FFE1"/>
    <a:srgbClr val="F0FFD1"/>
    <a:srgbClr val="E8FFB9"/>
    <a:srgbClr val="E9FFBD"/>
    <a:srgbClr val="DE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94660"/>
  </p:normalViewPr>
  <p:slideViewPr>
    <p:cSldViewPr>
      <p:cViewPr varScale="1">
        <p:scale>
          <a:sx n="78" d="100"/>
          <a:sy n="78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2F9E5-AFD5-49E5-A9AF-6022B0AFBAF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1EAC617-5E48-4727-8949-F8481B0EB8F4}">
      <dgm:prSet phldrT="[Текст]" custT="1"/>
      <dgm:spPr>
        <a:solidFill>
          <a:schemeClr val="accent1">
            <a:hueOff val="0"/>
            <a:satOff val="0"/>
            <a:lumOff val="0"/>
            <a:alpha val="81000"/>
          </a:schemeClr>
        </a:solidFill>
      </dgm:spPr>
      <dgm:t>
        <a:bodyPr/>
        <a:lstStyle/>
        <a:p>
          <a:pPr algn="ctr"/>
          <a:endParaRPr lang="ru-RU" sz="1400" b="1" dirty="0">
            <a:solidFill>
              <a:schemeClr val="tx1">
                <a:hueOff val="0"/>
                <a:satOff val="0"/>
                <a:lumOff val="0"/>
                <a:alpha val="80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CBC4CBFB-D4EC-462B-BBF0-8DF5888BF468}" type="parTrans" cxnId="{FA7994AA-FA3D-4A3E-8EFB-4FF157245046}">
      <dgm:prSet/>
      <dgm:spPr/>
      <dgm:t>
        <a:bodyPr/>
        <a:lstStyle/>
        <a:p>
          <a:pPr algn="ctr"/>
          <a:endParaRPr lang="ru-RU"/>
        </a:p>
      </dgm:t>
    </dgm:pt>
    <dgm:pt modelId="{42D5A698-5A40-437A-9024-658B557C0DFC}" type="sibTrans" cxnId="{FA7994AA-FA3D-4A3E-8EFB-4FF157245046}">
      <dgm:prSet/>
      <dgm:spPr/>
      <dgm:t>
        <a:bodyPr/>
        <a:lstStyle/>
        <a:p>
          <a:pPr algn="ctr"/>
          <a:endParaRPr lang="ru-RU"/>
        </a:p>
      </dgm:t>
    </dgm:pt>
    <dgm:pt modelId="{1DFD9A28-F317-481D-984F-FED5A511E719}">
      <dgm:prSet phldrT="[Текст]" custT="1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pPr algn="ctr"/>
          <a:endParaRPr lang="ru-RU" sz="1400" b="1" dirty="0"/>
        </a:p>
      </dgm:t>
    </dgm:pt>
    <dgm:pt modelId="{F184876A-372C-4BA0-90ED-FAD3338E8DB7}" type="parTrans" cxnId="{479E38AA-87A0-4A51-B1DE-F231D39EA134}">
      <dgm:prSet/>
      <dgm:spPr/>
      <dgm:t>
        <a:bodyPr/>
        <a:lstStyle/>
        <a:p>
          <a:pPr algn="ctr"/>
          <a:endParaRPr lang="ru-RU"/>
        </a:p>
      </dgm:t>
    </dgm:pt>
    <dgm:pt modelId="{04D31E0A-0AD4-45C6-BC34-EF99E83BE6B9}" type="sibTrans" cxnId="{479E38AA-87A0-4A51-B1DE-F231D39EA134}">
      <dgm:prSet/>
      <dgm:spPr/>
      <dgm:t>
        <a:bodyPr/>
        <a:lstStyle/>
        <a:p>
          <a:pPr algn="ctr"/>
          <a:endParaRPr lang="ru-RU"/>
        </a:p>
      </dgm:t>
    </dgm:pt>
    <dgm:pt modelId="{068AF438-85C9-4F45-B6D6-6DB6F00E27A9}">
      <dgm:prSet phldrT="[Текст]" custT="1"/>
      <dgm:spPr>
        <a:solidFill>
          <a:schemeClr val="accent6">
            <a:alpha val="80000"/>
          </a:schemeClr>
        </a:solidFill>
      </dgm:spPr>
      <dgm:t>
        <a:bodyPr/>
        <a:lstStyle/>
        <a:p>
          <a:pPr algn="ctr"/>
          <a:endParaRPr lang="ru-RU" sz="1400" b="1" dirty="0"/>
        </a:p>
      </dgm:t>
    </dgm:pt>
    <dgm:pt modelId="{6C9D4F31-F6F9-4049-B46C-AA2CBC67061F}" type="sibTrans" cxnId="{9FE48969-B71E-412E-83C1-5D0C7AA85685}">
      <dgm:prSet/>
      <dgm:spPr/>
      <dgm:t>
        <a:bodyPr/>
        <a:lstStyle/>
        <a:p>
          <a:pPr algn="ctr"/>
          <a:endParaRPr lang="ru-RU"/>
        </a:p>
      </dgm:t>
    </dgm:pt>
    <dgm:pt modelId="{63BA780C-304F-4801-B86C-E828431894DB}" type="parTrans" cxnId="{9FE48969-B71E-412E-83C1-5D0C7AA85685}">
      <dgm:prSet/>
      <dgm:spPr/>
      <dgm:t>
        <a:bodyPr/>
        <a:lstStyle/>
        <a:p>
          <a:pPr algn="ctr"/>
          <a:endParaRPr lang="ru-RU"/>
        </a:p>
      </dgm:t>
    </dgm:pt>
    <dgm:pt modelId="{5DDD9447-3FA2-4534-A42E-96E2482C0C79}" type="pres">
      <dgm:prSet presAssocID="{A5F2F9E5-AFD5-49E5-A9AF-6022B0AFBAF9}" presName="compositeShape" presStyleCnt="0">
        <dgm:presLayoutVars>
          <dgm:chMax val="7"/>
          <dgm:dir/>
          <dgm:resizeHandles val="exact"/>
        </dgm:presLayoutVars>
      </dgm:prSet>
      <dgm:spPr/>
    </dgm:pt>
    <dgm:pt modelId="{8FD37DA3-F946-412F-BF6A-26654F382EFC}" type="pres">
      <dgm:prSet presAssocID="{01EAC617-5E48-4727-8949-F8481B0EB8F4}" presName="circ1" presStyleLbl="vennNode1" presStyleIdx="0" presStyleCnt="3" custScaleX="99925" custScaleY="99925"/>
      <dgm:spPr/>
      <dgm:t>
        <a:bodyPr/>
        <a:lstStyle/>
        <a:p>
          <a:endParaRPr lang="ru-RU"/>
        </a:p>
      </dgm:t>
    </dgm:pt>
    <dgm:pt modelId="{DFF50BCE-E2B5-4106-9F2B-A115A7C3D88F}" type="pres">
      <dgm:prSet presAssocID="{01EAC617-5E48-4727-8949-F8481B0EB8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40C4B-DB55-4716-9B91-CC79134273E6}" type="pres">
      <dgm:prSet presAssocID="{068AF438-85C9-4F45-B6D6-6DB6F00E27A9}" presName="circ2" presStyleLbl="vennNode1" presStyleIdx="1" presStyleCnt="3" custScaleX="99925" custScaleY="99925"/>
      <dgm:spPr/>
      <dgm:t>
        <a:bodyPr/>
        <a:lstStyle/>
        <a:p>
          <a:endParaRPr lang="ru-RU"/>
        </a:p>
      </dgm:t>
    </dgm:pt>
    <dgm:pt modelId="{2953AECF-84BE-4492-88E0-74D976944370}" type="pres">
      <dgm:prSet presAssocID="{068AF438-85C9-4F45-B6D6-6DB6F00E27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644CA-C46E-4D29-8AA8-8353280C3EFD}" type="pres">
      <dgm:prSet presAssocID="{1DFD9A28-F317-481D-984F-FED5A511E719}" presName="circ3" presStyleLbl="vennNode1" presStyleIdx="2" presStyleCnt="3" custScaleX="99925" custScaleY="99925"/>
      <dgm:spPr/>
      <dgm:t>
        <a:bodyPr/>
        <a:lstStyle/>
        <a:p>
          <a:endParaRPr lang="ru-RU"/>
        </a:p>
      </dgm:t>
    </dgm:pt>
    <dgm:pt modelId="{0CB511B3-DF85-4FB7-9DE8-56628A74CECA}" type="pres">
      <dgm:prSet presAssocID="{1DFD9A28-F317-481D-984F-FED5A511E7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7BDD58-B576-4907-B582-1D2E820990A6}" type="presOf" srcId="{01EAC617-5E48-4727-8949-F8481B0EB8F4}" destId="{8FD37DA3-F946-412F-BF6A-26654F382EFC}" srcOrd="0" destOrd="0" presId="urn:microsoft.com/office/officeart/2005/8/layout/venn1"/>
    <dgm:cxn modelId="{FA7994AA-FA3D-4A3E-8EFB-4FF157245046}" srcId="{A5F2F9E5-AFD5-49E5-A9AF-6022B0AFBAF9}" destId="{01EAC617-5E48-4727-8949-F8481B0EB8F4}" srcOrd="0" destOrd="0" parTransId="{CBC4CBFB-D4EC-462B-BBF0-8DF5888BF468}" sibTransId="{42D5A698-5A40-437A-9024-658B557C0DFC}"/>
    <dgm:cxn modelId="{391A970C-A01D-4DFE-80B8-9A653160AD14}" type="presOf" srcId="{1DFD9A28-F317-481D-984F-FED5A511E719}" destId="{0CB511B3-DF85-4FB7-9DE8-56628A74CECA}" srcOrd="1" destOrd="0" presId="urn:microsoft.com/office/officeart/2005/8/layout/venn1"/>
    <dgm:cxn modelId="{9FE48969-B71E-412E-83C1-5D0C7AA85685}" srcId="{A5F2F9E5-AFD5-49E5-A9AF-6022B0AFBAF9}" destId="{068AF438-85C9-4F45-B6D6-6DB6F00E27A9}" srcOrd="1" destOrd="0" parTransId="{63BA780C-304F-4801-B86C-E828431894DB}" sibTransId="{6C9D4F31-F6F9-4049-B46C-AA2CBC67061F}"/>
    <dgm:cxn modelId="{EB608789-D3E9-4BBF-9B4D-2E1D4D7ED6B4}" type="presOf" srcId="{068AF438-85C9-4F45-B6D6-6DB6F00E27A9}" destId="{2953AECF-84BE-4492-88E0-74D976944370}" srcOrd="1" destOrd="0" presId="urn:microsoft.com/office/officeart/2005/8/layout/venn1"/>
    <dgm:cxn modelId="{7E73010D-74AF-4179-AEBB-CB1741806390}" type="presOf" srcId="{A5F2F9E5-AFD5-49E5-A9AF-6022B0AFBAF9}" destId="{5DDD9447-3FA2-4534-A42E-96E2482C0C79}" srcOrd="0" destOrd="0" presId="urn:microsoft.com/office/officeart/2005/8/layout/venn1"/>
    <dgm:cxn modelId="{479E38AA-87A0-4A51-B1DE-F231D39EA134}" srcId="{A5F2F9E5-AFD5-49E5-A9AF-6022B0AFBAF9}" destId="{1DFD9A28-F317-481D-984F-FED5A511E719}" srcOrd="2" destOrd="0" parTransId="{F184876A-372C-4BA0-90ED-FAD3338E8DB7}" sibTransId="{04D31E0A-0AD4-45C6-BC34-EF99E83BE6B9}"/>
    <dgm:cxn modelId="{CD980CCD-E686-496F-A1AB-EE3B1E05A690}" type="presOf" srcId="{1DFD9A28-F317-481D-984F-FED5A511E719}" destId="{261644CA-C46E-4D29-8AA8-8353280C3EFD}" srcOrd="0" destOrd="0" presId="urn:microsoft.com/office/officeart/2005/8/layout/venn1"/>
    <dgm:cxn modelId="{D8E4CEDD-704E-4CD5-B364-7BEAB943BA2B}" type="presOf" srcId="{01EAC617-5E48-4727-8949-F8481B0EB8F4}" destId="{DFF50BCE-E2B5-4106-9F2B-A115A7C3D88F}" srcOrd="1" destOrd="0" presId="urn:microsoft.com/office/officeart/2005/8/layout/venn1"/>
    <dgm:cxn modelId="{4C000DC4-0F49-405A-8B5A-CD2D88AF0315}" type="presOf" srcId="{068AF438-85C9-4F45-B6D6-6DB6F00E27A9}" destId="{94F40C4B-DB55-4716-9B91-CC79134273E6}" srcOrd="0" destOrd="0" presId="urn:microsoft.com/office/officeart/2005/8/layout/venn1"/>
    <dgm:cxn modelId="{8D07EF07-8053-4068-B53A-0919AF2C3D3C}" type="presParOf" srcId="{5DDD9447-3FA2-4534-A42E-96E2482C0C79}" destId="{8FD37DA3-F946-412F-BF6A-26654F382EFC}" srcOrd="0" destOrd="0" presId="urn:microsoft.com/office/officeart/2005/8/layout/venn1"/>
    <dgm:cxn modelId="{D4BA002C-49F8-4C79-8704-C5C1A6E94A42}" type="presParOf" srcId="{5DDD9447-3FA2-4534-A42E-96E2482C0C79}" destId="{DFF50BCE-E2B5-4106-9F2B-A115A7C3D88F}" srcOrd="1" destOrd="0" presId="urn:microsoft.com/office/officeart/2005/8/layout/venn1"/>
    <dgm:cxn modelId="{2767D3BE-1652-4423-9E9B-C6CF7AEA4E61}" type="presParOf" srcId="{5DDD9447-3FA2-4534-A42E-96E2482C0C79}" destId="{94F40C4B-DB55-4716-9B91-CC79134273E6}" srcOrd="2" destOrd="0" presId="urn:microsoft.com/office/officeart/2005/8/layout/venn1"/>
    <dgm:cxn modelId="{C0C3DBCC-87D4-46DB-B2E3-CE652C947B06}" type="presParOf" srcId="{5DDD9447-3FA2-4534-A42E-96E2482C0C79}" destId="{2953AECF-84BE-4492-88E0-74D976944370}" srcOrd="3" destOrd="0" presId="urn:microsoft.com/office/officeart/2005/8/layout/venn1"/>
    <dgm:cxn modelId="{8A203E0C-71DA-4C06-8D5E-DD6458C0424F}" type="presParOf" srcId="{5DDD9447-3FA2-4534-A42E-96E2482C0C79}" destId="{261644CA-C46E-4D29-8AA8-8353280C3EFD}" srcOrd="4" destOrd="0" presId="urn:microsoft.com/office/officeart/2005/8/layout/venn1"/>
    <dgm:cxn modelId="{24D74001-1EA2-4C1F-9156-486354F7876E}" type="presParOf" srcId="{5DDD9447-3FA2-4534-A42E-96E2482C0C79}" destId="{0CB511B3-DF85-4FB7-9DE8-56628A74CEC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46FFA-FCEC-46E2-824C-494ED9D1F568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8009E-795F-4D50-827A-6FBCC3B26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9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04EA-6258-422C-982D-9C6005747C0F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4F023-E8AB-4E21-B836-222AB670C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7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4F023-E8AB-4E21-B836-222AB670CD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1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4F023-E8AB-4E21-B836-222AB670CD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4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4F023-E8AB-4E21-B836-222AB670CD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5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7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7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8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0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8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8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2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1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5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154579" cy="11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491802" y="1696034"/>
            <a:ext cx="8319868" cy="1481261"/>
          </a:xfrm>
          <a:prstGeom prst="rect">
            <a:avLst/>
          </a:prstGeom>
          <a:solidFill>
            <a:srgbClr val="F0FFD1"/>
          </a:solidFill>
          <a:ln>
            <a:solidFill>
              <a:srgbClr val="E1641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/>
              <a:cs typeface="Times New Roman"/>
            </a:endParaRPr>
          </a:p>
          <a:p>
            <a:pPr marL="114300"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Сетевое взаимодействие как ресурс развития профессионального образования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99270" y="6110339"/>
            <a:ext cx="851240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>
              <a:buClr>
                <a:srgbClr val="7FD13B"/>
              </a:buClr>
            </a:pPr>
            <a:r>
              <a:rPr lang="ru-RU" sz="17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Московская область, Щёлковский р-н, дер. Долгое </a:t>
            </a:r>
            <a:r>
              <a:rPr lang="ru-RU" sz="17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Лёдово</a:t>
            </a:r>
            <a:endParaRPr lang="ru-RU" sz="17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algn="ctr">
              <a:buClr>
                <a:srgbClr val="7FD13B"/>
              </a:buClr>
            </a:pPr>
            <a:r>
              <a:rPr lang="en-US" sz="1700" b="1" i="1" dirty="0" smtClean="0">
                <a:solidFill>
                  <a:srgbClr val="003560"/>
                </a:solidFill>
              </a:rPr>
              <a:t>www.schelcol.ru</a:t>
            </a:r>
            <a:endParaRPr lang="ru-RU" sz="1700" b="1" i="1" dirty="0" smtClean="0">
              <a:solidFill>
                <a:srgbClr val="003560"/>
              </a:solidFill>
            </a:endParaRPr>
          </a:p>
          <a:p>
            <a:endParaRPr lang="ru-RU" sz="1700" b="1" i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4091" y="774868"/>
            <a:ext cx="7408022" cy="450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Щёлковский колледж </a:t>
            </a:r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</a:p>
          <a:p>
            <a:pPr algn="ctr"/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Региональная площадка сетевого взаимодействия </a:t>
            </a:r>
            <a:endParaRPr lang="ru-RU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9"/>
          <a:stretch/>
        </p:blipFill>
        <p:spPr>
          <a:xfrm>
            <a:off x="491802" y="3328339"/>
            <a:ext cx="8319867" cy="263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 txBox="1">
            <a:spLocks/>
          </p:cNvSpPr>
          <p:nvPr/>
        </p:nvSpPr>
        <p:spPr>
          <a:xfrm>
            <a:off x="0" y="255642"/>
            <a:ext cx="9040825" cy="936104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Региональная площадка сетевого взаимодействия 		«Обслуживание транспорта и логистика»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7" y="329067"/>
            <a:ext cx="685519" cy="64879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24783" y="1346810"/>
            <a:ext cx="4107596" cy="438746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Региональный центр компетенций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98677" y="2703829"/>
            <a:ext cx="4107596" cy="697183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Региональное учебное-методическое объединение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22770" y="1897967"/>
            <a:ext cx="4107596" cy="714125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Специализированный центр компетенций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898677" y="1896971"/>
            <a:ext cx="4107596" cy="665285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Центр проведения Демонстрационного экзамена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918711" y="1335689"/>
            <a:ext cx="4107596" cy="449867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Экзаменационный центр НОК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22770" y="2721665"/>
            <a:ext cx="4107596" cy="650654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Тренировочная площадка </a:t>
            </a:r>
            <a:r>
              <a:rPr lang="ru-RU" sz="1600" b="1" dirty="0" err="1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Ворлдскиллс</a:t>
            </a:r>
            <a:endParaRPr lang="ru-RU" sz="1600" b="1" dirty="0" smtClean="0">
              <a:solidFill>
                <a:srgbClr val="E1641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/>
          <a:stretch/>
        </p:blipFill>
        <p:spPr>
          <a:xfrm>
            <a:off x="3275857" y="3481892"/>
            <a:ext cx="2881212" cy="20336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0" r="14894"/>
          <a:stretch/>
        </p:blipFill>
        <p:spPr>
          <a:xfrm>
            <a:off x="5796136" y="4704290"/>
            <a:ext cx="3244689" cy="19169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0" r="17187" b="17290"/>
          <a:stretch/>
        </p:blipFill>
        <p:spPr>
          <a:xfrm>
            <a:off x="157679" y="4704290"/>
            <a:ext cx="3334201" cy="193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 txBox="1">
            <a:spLocks/>
          </p:cNvSpPr>
          <p:nvPr/>
        </p:nvSpPr>
        <p:spPr>
          <a:xfrm>
            <a:off x="0" y="150285"/>
            <a:ext cx="9040825" cy="936104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    Ресурсы площадки сетевого взаимодействия 		         «Обслуживание транспорта и логистика»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2" y="277494"/>
            <a:ext cx="685519" cy="64879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38417" y="1234391"/>
            <a:ext cx="4107596" cy="439487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2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экспертов </a:t>
            </a:r>
            <a:r>
              <a:rPr lang="ru-RU" sz="1600" b="1" dirty="0" err="1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Ворлдскиллс</a:t>
            </a:r>
            <a:endParaRPr lang="ru-RU" sz="1600" b="1" dirty="0" smtClean="0">
              <a:solidFill>
                <a:srgbClr val="E1641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903457" y="1758571"/>
            <a:ext cx="4107596" cy="670995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программ обучения современным технологиям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35467" y="1758571"/>
            <a:ext cx="4114032" cy="672805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r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экспертов демонстрационного   экзамена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903457" y="1236480"/>
            <a:ext cx="4107596" cy="435588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лаборатории мирового уровня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1332" y="2600258"/>
            <a:ext cx="8916042" cy="875575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победитель + </a:t>
            </a:r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призёра Национального чемпионата </a:t>
            </a:r>
            <a:r>
              <a:rPr lang="ru-RU" sz="1600" b="1" dirty="0" err="1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Ворлдскиллс</a:t>
            </a:r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114300" algn="ctr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победителя + </a:t>
            </a:r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призёров Регионального чемпионата </a:t>
            </a:r>
            <a:r>
              <a:rPr lang="ru-RU" sz="1600" b="1" dirty="0" err="1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Ворлдскиллс</a:t>
            </a:r>
            <a:endParaRPr lang="ru-RU" sz="1600" b="1" dirty="0" smtClean="0">
              <a:solidFill>
                <a:srgbClr val="E1641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509120"/>
            <a:ext cx="3328704" cy="22191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t="7154" b="16529"/>
          <a:stretch/>
        </p:blipFill>
        <p:spPr>
          <a:xfrm>
            <a:off x="5787972" y="3837573"/>
            <a:ext cx="3223081" cy="2304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10670" b="4290"/>
          <a:stretch/>
        </p:blipFill>
        <p:spPr>
          <a:xfrm>
            <a:off x="135467" y="3644715"/>
            <a:ext cx="241542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 txBox="1">
            <a:spLocks/>
          </p:cNvSpPr>
          <p:nvPr/>
        </p:nvSpPr>
        <p:spPr>
          <a:xfrm>
            <a:off x="79777" y="266177"/>
            <a:ext cx="9040825" cy="827750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endParaRPr lang="ru-RU" sz="8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14300" algn="ctr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Предприятия - партнёры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4" y="387351"/>
            <a:ext cx="685519" cy="6487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71" y="5414098"/>
            <a:ext cx="2573057" cy="863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-744" t="12265" r="744" b="13735"/>
          <a:stretch/>
        </p:blipFill>
        <p:spPr>
          <a:xfrm>
            <a:off x="4880891" y="3486940"/>
            <a:ext cx="2804403" cy="15519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59" y="1874749"/>
            <a:ext cx="4176464" cy="11228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b="14278"/>
          <a:stretch/>
        </p:blipFill>
        <p:spPr>
          <a:xfrm>
            <a:off x="5230825" y="1083392"/>
            <a:ext cx="3810000" cy="20575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744" y="4026013"/>
            <a:ext cx="3781184" cy="13930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176" y="5210175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бъект 2"/>
          <p:cNvSpPr txBox="1">
            <a:spLocks/>
          </p:cNvSpPr>
          <p:nvPr/>
        </p:nvSpPr>
        <p:spPr>
          <a:xfrm>
            <a:off x="107504" y="54163"/>
            <a:ext cx="8933321" cy="827750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endParaRPr lang="ru-RU" sz="8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14300" algn="ctr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Участники сети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8" y="189236"/>
            <a:ext cx="682878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03" y="4941168"/>
            <a:ext cx="1798244" cy="1798244"/>
          </a:xfrm>
          <a:prstGeom prst="rect">
            <a:avLst/>
          </a:prstGeom>
        </p:spPr>
      </p:pic>
      <p:pic>
        <p:nvPicPr>
          <p:cNvPr id="43" name="Рисунок 4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01" y="2836904"/>
            <a:ext cx="1797745" cy="1802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889" y="2826279"/>
            <a:ext cx="1824064" cy="18240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/>
          <a:srcRect t="8256" b="7674"/>
          <a:stretch/>
        </p:blipFill>
        <p:spPr>
          <a:xfrm>
            <a:off x="215648" y="980729"/>
            <a:ext cx="2628160" cy="1656184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46" y="1258508"/>
            <a:ext cx="2232248" cy="130438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0540" y="4639718"/>
            <a:ext cx="2993628" cy="196907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525" y="5054436"/>
            <a:ext cx="1972169" cy="1571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/>
          <a:srcRect/>
          <a:stretch/>
        </p:blipFill>
        <p:spPr>
          <a:xfrm>
            <a:off x="3491880" y="1148927"/>
            <a:ext cx="2205537" cy="13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640106" y="959642"/>
            <a:ext cx="5863787" cy="5787546"/>
          </a:xfrm>
          <a:prstGeom prst="ellipse">
            <a:avLst/>
          </a:prstGeom>
          <a:solidFill>
            <a:schemeClr val="accent2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65176" y="1397514"/>
            <a:ext cx="4813643" cy="4843920"/>
          </a:xfrm>
          <a:prstGeom prst="ellipse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84105" y="1884225"/>
            <a:ext cx="3730625" cy="3730625"/>
          </a:xfrm>
          <a:prstGeom prst="ellipse">
            <a:avLst/>
          </a:prstGeom>
          <a:solidFill>
            <a:srgbClr val="FAF8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89131"/>
              </p:ext>
            </p:extLst>
          </p:nvPr>
        </p:nvGraphicFramePr>
        <p:xfrm>
          <a:off x="1828799" y="1939135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адпись 7"/>
          <p:cNvSpPr txBox="1"/>
          <p:nvPr/>
        </p:nvSpPr>
        <p:spPr>
          <a:xfrm>
            <a:off x="2891488" y="5160602"/>
            <a:ext cx="2982298" cy="31015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n>
                  <a:noFill/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Первый </a:t>
            </a:r>
            <a:r>
              <a:rPr lang="ru-RU" sz="1400" b="1" dirty="0" smtClean="0">
                <a:ln>
                  <a:noFill/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уровень</a:t>
            </a:r>
            <a:endParaRPr lang="ru-RU" sz="14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Надпись 8"/>
          <p:cNvSpPr txBox="1"/>
          <p:nvPr/>
        </p:nvSpPr>
        <p:spPr>
          <a:xfrm>
            <a:off x="2980875" y="5690639"/>
            <a:ext cx="2803525" cy="43407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n>
                  <a:noFill/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Второй </a:t>
            </a:r>
            <a:r>
              <a:rPr lang="ru-RU" sz="1400" b="1" dirty="0" smtClean="0">
                <a:ln>
                  <a:noFill/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уровень</a:t>
            </a:r>
            <a:endParaRPr lang="ru-RU" sz="14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Надпись 9"/>
          <p:cNvSpPr txBox="1"/>
          <p:nvPr/>
        </p:nvSpPr>
        <p:spPr>
          <a:xfrm>
            <a:off x="2993892" y="6287013"/>
            <a:ext cx="2777490" cy="31015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n>
                  <a:noFill/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Третий уровень </a:t>
            </a:r>
            <a:endParaRPr lang="ru-RU" sz="14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139952" y="3216295"/>
            <a:ext cx="892886" cy="781484"/>
          </a:xfrm>
          <a:prstGeom prst="triangle">
            <a:avLst/>
          </a:prstGeom>
          <a:solidFill>
            <a:srgbClr val="E164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Надпись 3"/>
          <p:cNvSpPr txBox="1"/>
          <p:nvPr/>
        </p:nvSpPr>
        <p:spPr>
          <a:xfrm>
            <a:off x="2354220" y="3505538"/>
            <a:ext cx="2678618" cy="403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48740"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РПСВ</a:t>
            </a:r>
            <a:endParaRPr lang="ru-RU" sz="20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349375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0" y="457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72443" y="93814"/>
            <a:ext cx="8964054" cy="729479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endParaRPr lang="ru-RU" sz="4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14300" algn="ctr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Модель функционирования сети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44" y="130048"/>
            <a:ext cx="685519" cy="648795"/>
          </a:xfrm>
          <a:prstGeom prst="rect">
            <a:avLst/>
          </a:prstGeom>
        </p:spPr>
      </p:pic>
      <p:sp>
        <p:nvSpPr>
          <p:cNvPr id="23" name="Надпись 7"/>
          <p:cNvSpPr txBox="1"/>
          <p:nvPr/>
        </p:nvSpPr>
        <p:spPr>
          <a:xfrm>
            <a:off x="2159031" y="4025207"/>
            <a:ext cx="2982298" cy="55335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Автомобильный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кластер</a:t>
            </a:r>
            <a:endParaRPr lang="ru-RU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Надпись 7"/>
          <p:cNvSpPr txBox="1"/>
          <p:nvPr/>
        </p:nvSpPr>
        <p:spPr>
          <a:xfrm>
            <a:off x="3774120" y="4001051"/>
            <a:ext cx="2982298" cy="55335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Авиационный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кластер</a:t>
            </a:r>
            <a:endParaRPr lang="ru-RU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Надпись 7"/>
          <p:cNvSpPr txBox="1"/>
          <p:nvPr/>
        </p:nvSpPr>
        <p:spPr>
          <a:xfrm>
            <a:off x="2891488" y="2301024"/>
            <a:ext cx="2982298" cy="78386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Агро-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промышленный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кластер</a:t>
            </a:r>
            <a:endParaRPr lang="ru-RU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 txBox="1">
            <a:spLocks/>
          </p:cNvSpPr>
          <p:nvPr/>
        </p:nvSpPr>
        <p:spPr>
          <a:xfrm>
            <a:off x="1" y="303769"/>
            <a:ext cx="9124092" cy="674434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r>
              <a:rPr lang="ru-RU" sz="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</a:t>
            </a:r>
          </a:p>
          <a:p>
            <a:pPr marL="114300" algn="ctr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Распространение лучших практик подготовки кадров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9408"/>
            <a:ext cx="685519" cy="64879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79512" y="2197141"/>
            <a:ext cx="2536523" cy="450734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Методический портал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57535" y="1341934"/>
            <a:ext cx="4035487" cy="576842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Информационно-технологическая платформа сетевого взаимодействия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815925" y="2197141"/>
            <a:ext cx="3518709" cy="428812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Система электронного обучения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434525" y="2197141"/>
            <a:ext cx="2536523" cy="428812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База трудоустройства</a:t>
            </a:r>
          </a:p>
        </p:txBody>
      </p:sp>
      <p:cxnSp>
        <p:nvCxnSpPr>
          <p:cNvPr id="7" name="Прямая со стрелкой 6"/>
          <p:cNvCxnSpPr>
            <a:endCxn id="10" idx="0"/>
          </p:cNvCxnSpPr>
          <p:nvPr/>
        </p:nvCxnSpPr>
        <p:spPr>
          <a:xfrm flipH="1">
            <a:off x="1447774" y="1910867"/>
            <a:ext cx="1684066" cy="2862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940152" y="1910867"/>
            <a:ext cx="1762632" cy="2862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2"/>
            <a:endCxn id="11" idx="0"/>
          </p:cNvCxnSpPr>
          <p:nvPr/>
        </p:nvCxnSpPr>
        <p:spPr>
          <a:xfrm>
            <a:off x="4575279" y="1918776"/>
            <a:ext cx="1" cy="278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70" y="2859349"/>
            <a:ext cx="2545891" cy="12383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4881" r="3970" b="7780"/>
          <a:stretch/>
        </p:blipFill>
        <p:spPr>
          <a:xfrm>
            <a:off x="6322174" y="2830124"/>
            <a:ext cx="2648873" cy="143480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t="8895" r="22100" b="19099"/>
          <a:stretch/>
        </p:blipFill>
        <p:spPr>
          <a:xfrm>
            <a:off x="2886300" y="2706818"/>
            <a:ext cx="3235434" cy="1681417"/>
          </a:xfrm>
          <a:prstGeom prst="rect">
            <a:avLst/>
          </a:prstGeom>
        </p:spPr>
      </p:pic>
      <p:sp>
        <p:nvSpPr>
          <p:cNvPr id="26" name="Объект 2"/>
          <p:cNvSpPr txBox="1">
            <a:spLocks/>
          </p:cNvSpPr>
          <p:nvPr/>
        </p:nvSpPr>
        <p:spPr>
          <a:xfrm>
            <a:off x="2532020" y="4592406"/>
            <a:ext cx="3888432" cy="428812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федеральных учебников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993" y="5145284"/>
            <a:ext cx="1080120" cy="16144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5865" y="5134242"/>
            <a:ext cx="1080120" cy="16365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92737" y="5145284"/>
            <a:ext cx="1166997" cy="16144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86370" y="5145284"/>
            <a:ext cx="1088192" cy="164166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08304" y="5134242"/>
            <a:ext cx="1086166" cy="16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 txBox="1">
            <a:spLocks/>
          </p:cNvSpPr>
          <p:nvPr/>
        </p:nvSpPr>
        <p:spPr>
          <a:xfrm>
            <a:off x="1" y="303769"/>
            <a:ext cx="9124092" cy="674434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r>
              <a:rPr lang="ru-RU" sz="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</a:t>
            </a:r>
          </a:p>
          <a:p>
            <a:pPr marL="114300" algn="ctr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Распространение лучших практик подготовки кадров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9408"/>
            <a:ext cx="685519" cy="64879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69760" y="3667089"/>
            <a:ext cx="2722665" cy="938313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конкурсов профессионального мастерства и олимпиад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059975" y="3738935"/>
            <a:ext cx="2703603" cy="862123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Стажировка преподавателей и мастеров п/о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33279"/>
            <a:ext cx="3103163" cy="2019495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2483768" y="1136911"/>
            <a:ext cx="3888432" cy="528882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лабораторий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576" y="4702637"/>
            <a:ext cx="3121166" cy="2080777"/>
          </a:xfrm>
          <a:prstGeom prst="rect">
            <a:avLst/>
          </a:prstGeom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3210245" y="3705183"/>
            <a:ext cx="2703603" cy="862123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r>
              <a:rPr lang="ru-RU" sz="1600" b="1" dirty="0" smtClean="0">
                <a:solidFill>
                  <a:srgbClr val="E1641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конференций и семинаров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1628" y="5085409"/>
            <a:ext cx="2000838" cy="1333892"/>
          </a:xfrm>
          <a:prstGeom prst="rect">
            <a:avLst/>
          </a:prstGeom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169559" y="1757652"/>
            <a:ext cx="4392488" cy="355282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Ремонт и обслуживание грузовых автомобилей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169559" y="2226779"/>
            <a:ext cx="4392488" cy="412682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Эксплуатация сельскохозяйственных машин</a:t>
            </a: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862147" y="2777593"/>
            <a:ext cx="4107596" cy="520503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Управление беспилотными летательными аппаратами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862146" y="1757652"/>
            <a:ext cx="4107596" cy="345303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Обслуживание авиационной техники</a:t>
            </a: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862146" y="2226779"/>
            <a:ext cx="4107596" cy="400356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Сервис на воздушном транспорте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169559" y="2801082"/>
            <a:ext cx="4392488" cy="520503"/>
          </a:xfrm>
          <a:prstGeom prst="rect">
            <a:avLst/>
          </a:prstGeom>
          <a:solidFill>
            <a:srgbClr val="F0FFD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Производство и использование </a:t>
            </a:r>
            <a:r>
              <a:rPr lang="ru-RU" sz="1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композитных </a:t>
            </a:r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материалов </a:t>
            </a:r>
            <a:r>
              <a:rPr lang="ru-RU" sz="1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транспорте</a:t>
            </a:r>
          </a:p>
        </p:txBody>
      </p:sp>
    </p:spTree>
    <p:extLst>
      <p:ext uri="{BB962C8B-B14F-4D97-AF65-F5344CB8AC3E}">
        <p14:creationId xmlns:p14="http://schemas.microsoft.com/office/powerpoint/2010/main" val="3529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154579" cy="11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4091" y="774868"/>
            <a:ext cx="7408022" cy="450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Щёлковский колледж </a:t>
            </a:r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</a:p>
          <a:p>
            <a:pPr algn="ctr"/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Региональная площадка сетевого взаимодействия </a:t>
            </a:r>
            <a:endParaRPr lang="ru-RU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19" y="1395772"/>
            <a:ext cx="3901606" cy="2601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"/>
          <a:stretch/>
        </p:blipFill>
        <p:spPr>
          <a:xfrm>
            <a:off x="467544" y="1377212"/>
            <a:ext cx="3999867" cy="2619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90" y="4148202"/>
            <a:ext cx="3901606" cy="26010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92713"/>
            <a:ext cx="3999867" cy="25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16155</TotalTime>
  <Words>182</Words>
  <Application>Microsoft Office PowerPoint</Application>
  <PresentationFormat>Экран (4:3)</PresentationFormat>
  <Paragraphs>65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Ресурсный центр как средство эффективного использования ресурсов для повышения качества подготовки кадров в сети учреждений профессионального образования отраслевой направленности.</dc:title>
  <dc:creator>ГБОУ НПО ПУ №90 МО</dc:creator>
  <cp:lastModifiedBy>admin</cp:lastModifiedBy>
  <cp:revision>456</cp:revision>
  <cp:lastPrinted>2018-05-15T08:35:32Z</cp:lastPrinted>
  <dcterms:created xsi:type="dcterms:W3CDTF">2013-03-22T14:39:39Z</dcterms:created>
  <dcterms:modified xsi:type="dcterms:W3CDTF">2018-05-16T07:19:47Z</dcterms:modified>
</cp:coreProperties>
</file>