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izmat@ggtu.ru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-819472"/>
            <a:ext cx="3816424" cy="3262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340352" cy="108012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altLang="ru-RU" sz="2200" b="1" dirty="0">
                <a:solidFill>
                  <a:srgbClr val="003F7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ФАКУЛЬТЕТ</a:t>
            </a:r>
            <a:r>
              <a:rPr lang="en-US" altLang="ru-RU" sz="2200" b="1" dirty="0">
                <a:solidFill>
                  <a:srgbClr val="003F7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200" b="1" dirty="0">
                <a:solidFill>
                  <a:srgbClr val="003F7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МАТЕМАТИКИ, ФИЗИКИ И ЭКОНОМИКИ</a:t>
            </a:r>
            <a:r>
              <a:rPr lang="ru-RU" altLang="ru-RU" b="1" dirty="0">
                <a:solidFill>
                  <a:srgbClr val="003F7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b="1" dirty="0">
                <a:solidFill>
                  <a:srgbClr val="003F7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905291"/>
              </p:ext>
            </p:extLst>
          </p:nvPr>
        </p:nvGraphicFramePr>
        <p:xfrm>
          <a:off x="351184" y="1916833"/>
          <a:ext cx="4472844" cy="4070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555"/>
                <a:gridCol w="3176289"/>
              </a:tblGrid>
              <a:tr h="457161">
                <a:tc gridSpan="2">
                  <a:txBody>
                    <a:bodyPr/>
                    <a:lstStyle/>
                    <a:p>
                      <a:pPr algn="ctr" defTabSz="457200" rtl="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5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ea typeface="+mn-ea"/>
                        </a:rPr>
                        <a:t>Уровень профессионального образования: высшее образование - бакалавр</a:t>
                      </a:r>
                    </a:p>
                  </a:txBody>
                  <a:tcPr marL="91434" marR="91434" marT="45700" marB="45700">
                    <a:solidFill>
                      <a:srgbClr val="71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4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44.03.01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Педагогическое образование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1434" marR="91434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Информатика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очная форма обучения</a:t>
                      </a:r>
                    </a:p>
                  </a:txBody>
                  <a:tcPr marL="91434" marR="91434" marT="45700" marB="45700" horzOverflow="overflow"/>
                </a:tc>
              </a:tr>
              <a:tr h="5714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44.03.05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Педагогическое образование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1434" marR="91434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Математика, физика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очная форма </a:t>
                      </a:r>
                      <a:r>
                        <a:rPr kumimoji="0" lang="ru-RU" sz="9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обучения</a:t>
                      </a:r>
                      <a:endParaRPr kumimoji="0" lang="ru-RU" sz="9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4" marR="91434" marT="45700" marB="45700" horzOverflow="overflow"/>
                </a:tc>
              </a:tr>
              <a:tr h="5714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09.03.03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Прикладная информатика 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1434" marR="91434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Прикладная информатика в экономике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очно-заочная форма 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обучения</a:t>
                      </a:r>
                      <a:endParaRPr kumimoji="0" lang="ru-RU" sz="9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91434" marR="91434" marT="45700" marB="45700" horzOverflow="overflow"/>
                </a:tc>
              </a:tr>
              <a:tr h="4358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38.03.02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Менеджмент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1434" marR="91434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Менеджмент организации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очно-заочная форма обучения</a:t>
                      </a:r>
                    </a:p>
                  </a:txBody>
                  <a:tcPr marL="91434" marR="91434" marT="45700" marB="45700" horzOverflow="overflow"/>
                </a:tc>
              </a:tr>
              <a:tr h="8915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38.03.04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Государственное и муниципальное управление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1434" marR="91434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Управление социально-экономическими системами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очно-заочная форма обучения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91434" marR="91434" marT="45700" marB="45700" horzOverflow="overflow"/>
                </a:tc>
              </a:tr>
              <a:tr h="5714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44.03.01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Педагогическое образование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1434" marR="91434"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Технология</a:t>
                      </a:r>
                      <a:endParaRPr kumimoji="0" lang="ru-RU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заочная </a:t>
                      </a:r>
                      <a:r>
                        <a:rPr kumimoji="0" lang="ru-RU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форма обучения</a:t>
                      </a:r>
                    </a:p>
                  </a:txBody>
                  <a:tcPr marL="91434" marR="91434" marT="45700" marB="45700" horzOverflow="overflow"/>
                </a:tc>
              </a:tr>
            </a:tbl>
          </a:graphicData>
        </a:graphic>
      </p:graphicFrame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634578"/>
              </p:ext>
            </p:extLst>
          </p:nvPr>
        </p:nvGraphicFramePr>
        <p:xfrm>
          <a:off x="5220072" y="1916832"/>
          <a:ext cx="3570063" cy="41008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3491"/>
                <a:gridCol w="2656572"/>
              </a:tblGrid>
              <a:tr h="706773">
                <a:tc gridSpan="2">
                  <a:txBody>
                    <a:bodyPr/>
                    <a:lstStyle/>
                    <a:p>
                      <a:pPr algn="ctr" defTabSz="457200" rtl="0" eaLnBrk="1" fontAlgn="base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ea typeface="+mn-ea"/>
                        </a:rPr>
                        <a:t>Уровень профессионального образования: высшее образование - магистр</a:t>
                      </a:r>
                    </a:p>
                  </a:txBody>
                  <a:tcPr marL="91434" marR="91434" marT="45693" marB="45693">
                    <a:solidFill>
                      <a:srgbClr val="71B3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0416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44.04.01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Педагогическое образование</a:t>
                      </a:r>
                    </a:p>
                  </a:txBody>
                  <a:tcPr marL="91434" marR="91434" marT="45693" marB="45693" vert="vert27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Использование информационных технологий в общем образовании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очная и заочная формы обучения</a:t>
                      </a:r>
                    </a:p>
                  </a:txBody>
                  <a:tcPr marL="91434" marR="91434" marT="45693" marB="45693" horzOverflow="overflow"/>
                </a:tc>
              </a:tr>
              <a:tr h="1157096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Современное математическое образование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очная и заочная формы обучения</a:t>
                      </a:r>
                    </a:p>
                  </a:txBody>
                  <a:tcPr marL="91434" marR="91434" marT="45693" marB="45693" horzOverflow="overflow"/>
                </a:tc>
              </a:tr>
              <a:tr h="1146535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Теория и методика обучения физике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заочная формы обучения</a:t>
                      </a:r>
                    </a:p>
                    <a:p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693" marB="4569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32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476672" y="26193"/>
            <a:ext cx="3672408" cy="99302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Бюджет:</a:t>
            </a:r>
            <a:endParaRPr lang="ru-RU" sz="3200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104319"/>
              </p:ext>
            </p:extLst>
          </p:nvPr>
        </p:nvGraphicFramePr>
        <p:xfrm>
          <a:off x="251520" y="836712"/>
          <a:ext cx="8496944" cy="57272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1152128"/>
                <a:gridCol w="864096"/>
                <a:gridCol w="2632394"/>
                <a:gridCol w="1420107"/>
                <a:gridCol w="1420107"/>
              </a:tblGrid>
              <a:tr h="605603"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Направление</a:t>
                      </a:r>
                      <a:endParaRPr lang="ru-RU" sz="1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Срок обучения</a:t>
                      </a:r>
                    </a:p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Вступительные</a:t>
                      </a:r>
                      <a:b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испытания ЕГЭ </a:t>
                      </a:r>
                    </a:p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Количество бюджетных мест</a:t>
                      </a: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Форма обучения</a:t>
                      </a: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</a:tr>
              <a:tr h="786982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Бакалавриат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44.03.01 – Педагогическое образование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Информатика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4 года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русский </a:t>
                      </a: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язык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математика </a:t>
                      </a:r>
                      <a:r>
                        <a:rPr kumimoji="0" lang="en-US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/ </a:t>
                      </a:r>
                      <a:r>
                        <a:rPr kumimoji="0" lang="en-US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очная форма обучения</a:t>
                      </a:r>
                    </a:p>
                  </a:txBody>
                  <a:tcPr marL="91439" marR="91439" marT="45679" marB="45679"/>
                </a:tc>
              </a:tr>
              <a:tr h="925875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44.03.05 – Педагогическое образование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Математика, физика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5 лет 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математика  /  физика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очная форма обучения</a:t>
                      </a:r>
                    </a:p>
                  </a:txBody>
                  <a:tcPr marL="91439" marR="91439" marT="45679" marB="45679"/>
                </a:tc>
              </a:tr>
              <a:tr h="633868"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Магистратура</a:t>
                      </a: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 rowSpan="2"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44.04.01 – Педагогическое образование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Использование информационных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технологий в общем образовании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 года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Педагогика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Собеседование по программе подготовки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очная форма обучения</a:t>
                      </a:r>
                    </a:p>
                  </a:txBody>
                  <a:tcPr marL="91439" marR="91439" marT="45658" marB="45658"/>
                </a:tc>
              </a:tr>
              <a:tr h="602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 года и 3 месяца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Педагогика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Собеседование по программе подготовки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заочная форма обучения</a:t>
                      </a:r>
                    </a:p>
                  </a:txBody>
                  <a:tcPr marL="91439" marR="91439" marT="45658" marB="45658"/>
                </a:tc>
              </a:tr>
              <a:tr h="656264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 rowSpan="2"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44.04.01 – Педагогическое образование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Современное математическое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образование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 года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Педагогика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Собеседование по программе подготовки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очная форма обучения</a:t>
                      </a:r>
                    </a:p>
                  </a:txBody>
                  <a:tcPr marL="91439" marR="91439" marT="45658" marB="45658"/>
                </a:tc>
              </a:tr>
              <a:tr h="5123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 года и 3 месяца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Педагогика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Собеседование по программе подготовки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39" marR="91439" marT="45658" marB="45658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заочная форма обучения</a:t>
                      </a:r>
                    </a:p>
                  </a:txBody>
                  <a:tcPr marL="91439" marR="91439" marT="45658" marB="45658"/>
                </a:tc>
              </a:tr>
              <a:tr h="656264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44.04.01 – Педагогическое образование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Теория и методика обучения физике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 года и 3 месяца</a:t>
                      </a:r>
                    </a:p>
                  </a:txBody>
                  <a:tcPr marL="91439" marR="91439" marT="45666" marB="45666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Педагогика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Собеседование по программе подготовки</a:t>
                      </a:r>
                    </a:p>
                  </a:txBody>
                  <a:tcPr marL="91439" marR="91439" marT="45666" marB="45666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39" marR="91439" marT="45666" marB="45666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заочная форма обучения</a:t>
                      </a:r>
                    </a:p>
                  </a:txBody>
                  <a:tcPr marL="91439" marR="91439" marT="45666" marB="4566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52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972616" y="0"/>
            <a:ext cx="3672408" cy="99302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err="1" smtClean="0"/>
              <a:t>Внебюджет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66258"/>
              </p:ext>
            </p:extLst>
          </p:nvPr>
        </p:nvGraphicFramePr>
        <p:xfrm>
          <a:off x="467544" y="764704"/>
          <a:ext cx="8136901" cy="44968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0"/>
                <a:gridCol w="1152128"/>
                <a:gridCol w="1080120"/>
                <a:gridCol w="2160240"/>
                <a:gridCol w="1296144"/>
                <a:gridCol w="1440159"/>
              </a:tblGrid>
              <a:tr h="584209"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Направление</a:t>
                      </a:r>
                      <a:endParaRPr lang="ru-RU" sz="1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Срок обучения</a:t>
                      </a:r>
                    </a:p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Вступительные</a:t>
                      </a:r>
                      <a:b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испытания ЕГЭ </a:t>
                      </a:r>
                    </a:p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Количество бюджетных мест</a:t>
                      </a: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Форма обучения</a:t>
                      </a:r>
                    </a:p>
                  </a:txBody>
                  <a:tcPr marL="91439" marR="91439" marT="45679" marB="45679">
                    <a:solidFill>
                      <a:srgbClr val="71B3E9"/>
                    </a:solidFill>
                  </a:tcPr>
                </a:tc>
              </a:tr>
              <a:tr h="896669"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Бакалавриат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09.03.03 – Прикладная информатика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 Прикладная информатика в экономике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4 года 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очно-заочная</a:t>
                      </a:r>
                    </a:p>
                  </a:txBody>
                  <a:tcPr marL="91439" marR="91439" marT="45679" marB="45679"/>
                </a:tc>
              </a:tr>
              <a:tr h="75662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38.03.02 – Менеджмент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 Менеджмент организации</a:t>
                      </a:r>
                      <a:endParaRPr lang="ru-RU" altLang="ru-RU" sz="900" b="1" dirty="0">
                        <a:solidFill>
                          <a:srgbClr val="003F7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Noto Serif" pitchFamily="18" charset="0"/>
                        <a:ea typeface="Noto Serif" pitchFamily="18" charset="0"/>
                        <a:cs typeface="Noto Serif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5 лет</a:t>
                      </a: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математика (профиль)</a:t>
                      </a: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очно-заочная</a:t>
                      </a:r>
                    </a:p>
                  </a:txBody>
                  <a:tcPr marL="91439" marR="91439" marT="45679" marB="45679"/>
                </a:tc>
              </a:tr>
              <a:tr h="1434719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38.03.04 – Государственное и муниципальное управление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 Управление социально-экономическими системами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5 лет</a:t>
                      </a: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математика (профиль)</a:t>
                      </a: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очно-заочная</a:t>
                      </a:r>
                    </a:p>
                  </a:txBody>
                  <a:tcPr marL="91439" marR="91439" marT="45679" marB="45679"/>
                </a:tc>
              </a:tr>
              <a:tr h="806994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44.03.01 – Педагогическое образование</a:t>
                      </a:r>
                    </a:p>
                    <a:p>
                      <a:pPr algn="ctr" eaLnBrk="1" hangingPunct="1"/>
                      <a:r>
                        <a:rPr lang="ru-RU" altLang="ru-RU" sz="900" b="1" dirty="0" smtClean="0"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Noto Serif" pitchFamily="18" charset="0"/>
                          <a:ea typeface="Noto Serif" pitchFamily="18" charset="0"/>
                          <a:cs typeface="Noto Serif" pitchFamily="18" charset="0"/>
                        </a:rPr>
                        <a:t>Технология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года </a:t>
                      </a: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и 6 месяцев</a:t>
                      </a: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математика </a:t>
                      </a: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/ физика/информатика</a:t>
                      </a:r>
                      <a:endParaRPr kumimoji="0" lang="ru-RU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заочная </a:t>
                      </a:r>
                      <a:r>
                        <a:rPr kumimoji="0" lang="ru-RU" sz="8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форма обучения</a:t>
                      </a:r>
                    </a:p>
                  </a:txBody>
                  <a:tcPr marL="91439" marR="91439" marT="45679" marB="45679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2981" y="5821233"/>
            <a:ext cx="31999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000" b="1" dirty="0">
                <a:solidFill>
                  <a:srgbClr val="003F7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Наши контакты</a:t>
            </a:r>
          </a:p>
        </p:txBody>
      </p:sp>
      <p:sp>
        <p:nvSpPr>
          <p:cNvPr id="7" name="Текст 1"/>
          <p:cNvSpPr txBox="1">
            <a:spLocks/>
          </p:cNvSpPr>
          <p:nvPr/>
        </p:nvSpPr>
        <p:spPr>
          <a:xfrm>
            <a:off x="2771800" y="5478973"/>
            <a:ext cx="2448272" cy="14136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  <a:defRPr/>
            </a:pPr>
            <a:r>
              <a:rPr lang="ru-RU" altLang="ru-RU" sz="1200" b="1" dirty="0" smtClean="0"/>
              <a:t>8</a:t>
            </a:r>
            <a:r>
              <a:rPr lang="en-US" altLang="ru-RU" sz="1200" b="1" dirty="0" smtClean="0"/>
              <a:t> (</a:t>
            </a:r>
            <a:r>
              <a:rPr lang="ru-RU" altLang="ru-RU" sz="1200" b="1" dirty="0" smtClean="0"/>
              <a:t>499</a:t>
            </a:r>
            <a:r>
              <a:rPr lang="en-US" altLang="ru-RU" sz="1200" b="1" dirty="0" smtClean="0"/>
              <a:t>) </a:t>
            </a:r>
            <a:r>
              <a:rPr lang="ru-RU" altLang="ru-RU" sz="1200" b="1" dirty="0" smtClean="0"/>
              <a:t>955-25-20</a:t>
            </a:r>
          </a:p>
          <a:p>
            <a:pPr marL="45720" indent="0">
              <a:buNone/>
              <a:defRPr/>
            </a:pPr>
            <a:r>
              <a:rPr lang="ru-RU" altLang="ru-RU" sz="1200" b="1" dirty="0" smtClean="0"/>
              <a:t>добавочные: 250; 249; 251</a:t>
            </a:r>
          </a:p>
          <a:p>
            <a:pPr>
              <a:defRPr/>
            </a:pPr>
            <a:endParaRPr lang="en-US" altLang="ru-RU" sz="1200" b="1" dirty="0" smtClean="0"/>
          </a:p>
          <a:p>
            <a:pPr marL="45720" indent="0">
              <a:buNone/>
              <a:defRPr/>
            </a:pPr>
            <a:r>
              <a:rPr lang="en-US" altLang="ru-RU" sz="1200" b="1" dirty="0" smtClean="0"/>
              <a:t>@</a:t>
            </a:r>
            <a:r>
              <a:rPr lang="en-US" altLang="ru-RU" sz="1200" b="1" dirty="0" err="1" smtClean="0"/>
              <a:t>fizmat.ggtu</a:t>
            </a:r>
            <a:endParaRPr lang="en-US" altLang="ru-RU" sz="1200" b="1" dirty="0" smtClean="0"/>
          </a:p>
          <a:p>
            <a:pPr marL="45720" indent="0">
              <a:buNone/>
              <a:defRPr/>
            </a:pPr>
            <a:endParaRPr lang="en-US" altLang="ru-RU" sz="1800" b="1" dirty="0" smtClean="0">
              <a:hlinkClick r:id="rId2"/>
            </a:endParaRPr>
          </a:p>
        </p:txBody>
      </p:sp>
      <p:pic>
        <p:nvPicPr>
          <p:cNvPr id="8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6" t="12595" r="14529" b="17531"/>
          <a:stretch>
            <a:fillRect/>
          </a:stretch>
        </p:blipFill>
        <p:spPr bwMode="auto">
          <a:xfrm>
            <a:off x="2372543" y="5526553"/>
            <a:ext cx="39925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368" y="6185779"/>
            <a:ext cx="39925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Текст 1"/>
          <p:cNvSpPr txBox="1">
            <a:spLocks/>
          </p:cNvSpPr>
          <p:nvPr/>
        </p:nvSpPr>
        <p:spPr>
          <a:xfrm>
            <a:off x="6228184" y="5463226"/>
            <a:ext cx="2160240" cy="11161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  <a:defRPr/>
            </a:pPr>
            <a:r>
              <a:rPr lang="en-US" altLang="ru-RU" sz="1400" b="1" dirty="0" smtClean="0">
                <a:hlinkClick r:id="rId2"/>
              </a:rPr>
              <a:t>fizmat@ggtu.ru</a:t>
            </a:r>
            <a:endParaRPr lang="ru-RU" altLang="ru-RU" sz="1400" b="1" dirty="0" smtClean="0"/>
          </a:p>
          <a:p>
            <a:pPr marL="45720" indent="0">
              <a:buNone/>
              <a:defRPr/>
            </a:pPr>
            <a:endParaRPr lang="ru-RU" altLang="ru-RU" sz="1400" b="1" dirty="0"/>
          </a:p>
          <a:p>
            <a:pPr marL="45720" indent="0">
              <a:buNone/>
              <a:defRPr/>
            </a:pPr>
            <a:r>
              <a:rPr lang="en-US" altLang="ru-RU" sz="1400" b="1" dirty="0" smtClean="0"/>
              <a:t>www.ggtu.ru</a:t>
            </a:r>
            <a:endParaRPr lang="ru-RU" altLang="ru-RU" sz="1400" b="1" dirty="0" smtClean="0"/>
          </a:p>
        </p:txBody>
      </p:sp>
      <p:pic>
        <p:nvPicPr>
          <p:cNvPr id="11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" t="1906" r="2168" b="2434"/>
          <a:stretch>
            <a:fillRect/>
          </a:stretch>
        </p:blipFill>
        <p:spPr bwMode="auto">
          <a:xfrm>
            <a:off x="5740995" y="5463226"/>
            <a:ext cx="380811" cy="38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7455">
            <a:off x="5696800" y="6030967"/>
            <a:ext cx="456244" cy="45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11750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363</Words>
  <Application>Microsoft Office PowerPoint</Application>
  <PresentationFormat>Экран (4:3)</PresentationFormat>
  <Paragraphs>207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ФАКУЛЬТЕТ МАТЕМАТИКИ, ФИЗИКИ И ЭКОНОМИКИ </vt:lpstr>
      <vt:lpstr>Бюджет:</vt:lpstr>
      <vt:lpstr>Внебюджет: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МАТЕМАТИКИ, ФИЗИКИ И ЭКОНОМИКИ </dc:title>
  <dc:creator>Симонова Татьяна Эдуардовна</dc:creator>
  <cp:lastModifiedBy>Симонова Татьяна Эдуардовна</cp:lastModifiedBy>
  <cp:revision>4</cp:revision>
  <dcterms:created xsi:type="dcterms:W3CDTF">2021-04-13T08:31:40Z</dcterms:created>
  <dcterms:modified xsi:type="dcterms:W3CDTF">2021-04-13T09:07:12Z</dcterms:modified>
</cp:coreProperties>
</file>