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7" r:id="rId3"/>
    <p:sldId id="325" r:id="rId4"/>
    <p:sldId id="306" r:id="rId5"/>
    <p:sldId id="293" r:id="rId6"/>
    <p:sldId id="294" r:id="rId7"/>
    <p:sldId id="304" r:id="rId8"/>
    <p:sldId id="326" r:id="rId9"/>
    <p:sldId id="314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100" d="100"/>
          <a:sy n="100" d="100"/>
        </p:scale>
        <p:origin x="-18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выпускников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85-46FD-A288-766587F80A55}"/>
            </c:ext>
          </c:extLst>
        </c:ser>
        <c:axId val="91823104"/>
        <c:axId val="94635904"/>
      </c:barChart>
      <c:catAx>
        <c:axId val="91823104"/>
        <c:scaling>
          <c:orientation val="minMax"/>
        </c:scaling>
        <c:axPos val="b"/>
        <c:numFmt formatCode="General" sourceLinked="1"/>
        <c:tickLblPos val="nextTo"/>
        <c:crossAx val="94635904"/>
        <c:crosses val="autoZero"/>
        <c:auto val="1"/>
        <c:lblAlgn val="ctr"/>
        <c:lblOffset val="100"/>
      </c:catAx>
      <c:valAx>
        <c:axId val="94635904"/>
        <c:scaling>
          <c:orientation val="minMax"/>
        </c:scaling>
        <c:axPos val="l"/>
        <c:majorGridlines/>
        <c:numFmt formatCode="General" sourceLinked="1"/>
        <c:tickLblPos val="nextTo"/>
        <c:crossAx val="918231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lt1"/>
    </a:solidFill>
    <a:ln w="1905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"Хорошо"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6-47D5-8014-FE24C3249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"Отлично"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C6-47D5-8014-FE24C3249A54}"/>
            </c:ext>
          </c:extLst>
        </c:ser>
        <c:axId val="78769152"/>
        <c:axId val="96801536"/>
      </c:barChart>
      <c:catAx>
        <c:axId val="78769152"/>
        <c:scaling>
          <c:orientation val="minMax"/>
        </c:scaling>
        <c:axPos val="b"/>
        <c:numFmt formatCode="General" sourceLinked="1"/>
        <c:tickLblPos val="nextTo"/>
        <c:crossAx val="96801536"/>
        <c:crosses val="autoZero"/>
        <c:auto val="1"/>
        <c:lblAlgn val="ctr"/>
        <c:lblOffset val="100"/>
      </c:catAx>
      <c:valAx>
        <c:axId val="96801536"/>
        <c:scaling>
          <c:orientation val="minMax"/>
        </c:scaling>
        <c:axPos val="l"/>
        <c:majorGridlines>
          <c:spPr>
            <a:ln w="10000" cap="flat" cmpd="sng" algn="ctr">
              <a:solidFill>
                <a:schemeClr val="accent4"/>
              </a:solidFill>
              <a:prstDash val="solid"/>
            </a:ln>
            <a:effectLst/>
          </c:spPr>
        </c:majorGridlines>
        <c:numFmt formatCode="General" sourceLinked="1"/>
        <c:tickLblPos val="nextTo"/>
        <c:crossAx val="7876915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lt1"/>
    </a:solidFill>
    <a:ln w="1905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E15E1-62A2-4E0A-9371-C9A1B1E45A5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6C51D7E-EF5A-4114-9AF2-66E30D21C97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Развитие</a:t>
          </a:r>
        </a:p>
        <a:p>
          <a:r>
            <a:rPr lang="ru-RU" sz="1100" dirty="0" smtClean="0"/>
            <a:t>Создание базовой кафедры </a:t>
          </a:r>
        </a:p>
        <a:p>
          <a:r>
            <a:rPr lang="ru-RU" sz="1100" dirty="0" smtClean="0"/>
            <a:t>в ООО «Гиперглобус» г.Щелково.</a:t>
          </a:r>
        </a:p>
        <a:p>
          <a:r>
            <a:rPr lang="ru-RU" sz="1100" dirty="0" smtClean="0"/>
            <a:t>Октябрь 2020 года</a:t>
          </a:r>
          <a:endParaRPr lang="ru-RU" sz="1100" b="1" dirty="0"/>
        </a:p>
      </dgm:t>
    </dgm:pt>
    <dgm:pt modelId="{D47FDF82-24D6-4267-987A-D1640EB386A8}" type="parTrans" cxnId="{03B4B228-ADA8-4EA9-A0C0-9CBDD4604F27}">
      <dgm:prSet/>
      <dgm:spPr/>
      <dgm:t>
        <a:bodyPr/>
        <a:lstStyle/>
        <a:p>
          <a:endParaRPr lang="ru-RU"/>
        </a:p>
      </dgm:t>
    </dgm:pt>
    <dgm:pt modelId="{22F2AA1A-3EB4-4217-9E16-5B4A1E4D3217}" type="sibTrans" cxnId="{03B4B228-ADA8-4EA9-A0C0-9CBDD4604F27}">
      <dgm:prSet/>
      <dgm:spPr/>
      <dgm:t>
        <a:bodyPr/>
        <a:lstStyle/>
        <a:p>
          <a:endParaRPr lang="ru-RU"/>
        </a:p>
      </dgm:t>
    </dgm:pt>
    <dgm:pt modelId="{6096E29D-DA9D-40EB-BE81-33FA93899FA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Планирование/выполнение/мониторинг</a:t>
          </a:r>
        </a:p>
        <a:p>
          <a:r>
            <a:rPr lang="ru-RU" sz="1100" dirty="0" smtClean="0"/>
            <a:t>Октябрь 2014 г. – по настоящее время</a:t>
          </a:r>
          <a:endParaRPr lang="ru-RU" sz="1100" dirty="0"/>
        </a:p>
      </dgm:t>
    </dgm:pt>
    <dgm:pt modelId="{B92907C7-2CEC-40EA-838F-B3DB2D99AD73}" type="parTrans" cxnId="{3AC0B919-81BD-4078-8F33-8332D96A0EF3}">
      <dgm:prSet/>
      <dgm:spPr/>
      <dgm:t>
        <a:bodyPr/>
        <a:lstStyle/>
        <a:p>
          <a:endParaRPr lang="ru-RU"/>
        </a:p>
      </dgm:t>
    </dgm:pt>
    <dgm:pt modelId="{B8C3AC6D-BA12-4FD6-A4CA-DE6454A76BB5}" type="sibTrans" cxnId="{3AC0B919-81BD-4078-8F33-8332D96A0EF3}">
      <dgm:prSet/>
      <dgm:spPr/>
      <dgm:t>
        <a:bodyPr/>
        <a:lstStyle/>
        <a:p>
          <a:endParaRPr lang="ru-RU"/>
        </a:p>
      </dgm:t>
    </dgm:pt>
    <dgm:pt modelId="{A150969D-7E63-42E9-AE50-D2AE5FF420D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Инициация</a:t>
          </a:r>
        </a:p>
        <a:p>
          <a:r>
            <a:rPr lang="ru-RU" sz="1100" dirty="0" smtClean="0"/>
            <a:t>Февраль 2014 года</a:t>
          </a:r>
        </a:p>
        <a:p>
          <a:endParaRPr lang="ru-RU" sz="1100" dirty="0"/>
        </a:p>
      </dgm:t>
    </dgm:pt>
    <dgm:pt modelId="{D30A1683-F053-461F-9A13-303D3DFDC8C0}" type="parTrans" cxnId="{7BF0617D-C5DA-4A62-8AC3-E950917A1EB4}">
      <dgm:prSet/>
      <dgm:spPr/>
      <dgm:t>
        <a:bodyPr/>
        <a:lstStyle/>
        <a:p>
          <a:endParaRPr lang="ru-RU"/>
        </a:p>
      </dgm:t>
    </dgm:pt>
    <dgm:pt modelId="{B0577F19-EB92-48EA-991C-EF3BE1B4ABEB}" type="sibTrans" cxnId="{7BF0617D-C5DA-4A62-8AC3-E950917A1EB4}">
      <dgm:prSet/>
      <dgm:spPr/>
      <dgm:t>
        <a:bodyPr/>
        <a:lstStyle/>
        <a:p>
          <a:endParaRPr lang="ru-RU"/>
        </a:p>
      </dgm:t>
    </dgm:pt>
    <dgm:pt modelId="{E4E00D64-BCD5-4BC9-8664-E8AFE7DB5F34}" type="pres">
      <dgm:prSet presAssocID="{090E15E1-62A2-4E0A-9371-C9A1B1E45A5B}" presName="Name0" presStyleCnt="0">
        <dgm:presLayoutVars>
          <dgm:dir/>
          <dgm:animLvl val="lvl"/>
          <dgm:resizeHandles val="exact"/>
        </dgm:presLayoutVars>
      </dgm:prSet>
      <dgm:spPr/>
    </dgm:pt>
    <dgm:pt modelId="{84B1BFB5-9F40-4FE2-8388-D790A2879E80}" type="pres">
      <dgm:prSet presAssocID="{E6C51D7E-EF5A-4114-9AF2-66E30D21C97C}" presName="Name8" presStyleCnt="0"/>
      <dgm:spPr/>
    </dgm:pt>
    <dgm:pt modelId="{30E623C3-F77E-40C8-B7A1-325D721C63B2}" type="pres">
      <dgm:prSet presAssocID="{E6C51D7E-EF5A-4114-9AF2-66E30D21C97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0572-ADE3-4B54-851D-DE9FC6DF357A}" type="pres">
      <dgm:prSet presAssocID="{E6C51D7E-EF5A-4114-9AF2-66E30D21C9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0FE30-F7CB-47E3-AE6C-297F4294FBD5}" type="pres">
      <dgm:prSet presAssocID="{6096E29D-DA9D-40EB-BE81-33FA93899FA2}" presName="Name8" presStyleCnt="0"/>
      <dgm:spPr/>
    </dgm:pt>
    <dgm:pt modelId="{421FA42F-D064-4226-8030-ED3625E62991}" type="pres">
      <dgm:prSet presAssocID="{6096E29D-DA9D-40EB-BE81-33FA93899FA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1C37-8939-4C24-ACF9-E833B779F012}" type="pres">
      <dgm:prSet presAssocID="{6096E29D-DA9D-40EB-BE81-33FA93899F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45F80-E508-4C41-A34B-12D679500A9F}" type="pres">
      <dgm:prSet presAssocID="{A150969D-7E63-42E9-AE50-D2AE5FF420DB}" presName="Name8" presStyleCnt="0"/>
      <dgm:spPr/>
    </dgm:pt>
    <dgm:pt modelId="{2A995F51-7D54-4B6C-8394-00F5D9231F81}" type="pres">
      <dgm:prSet presAssocID="{A150969D-7E63-42E9-AE50-D2AE5FF420D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6DD40-2A0A-4364-B1F0-463D8BA45D46}" type="pres">
      <dgm:prSet presAssocID="{A150969D-7E63-42E9-AE50-D2AE5FF420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A1816B-BC67-4B86-B8C8-B2D5857EB870}" type="presOf" srcId="{090E15E1-62A2-4E0A-9371-C9A1B1E45A5B}" destId="{E4E00D64-BCD5-4BC9-8664-E8AFE7DB5F34}" srcOrd="0" destOrd="0" presId="urn:microsoft.com/office/officeart/2005/8/layout/pyramid1"/>
    <dgm:cxn modelId="{7BF0617D-C5DA-4A62-8AC3-E950917A1EB4}" srcId="{090E15E1-62A2-4E0A-9371-C9A1B1E45A5B}" destId="{A150969D-7E63-42E9-AE50-D2AE5FF420DB}" srcOrd="2" destOrd="0" parTransId="{D30A1683-F053-461F-9A13-303D3DFDC8C0}" sibTransId="{B0577F19-EB92-48EA-991C-EF3BE1B4ABEB}"/>
    <dgm:cxn modelId="{3AC0B919-81BD-4078-8F33-8332D96A0EF3}" srcId="{090E15E1-62A2-4E0A-9371-C9A1B1E45A5B}" destId="{6096E29D-DA9D-40EB-BE81-33FA93899FA2}" srcOrd="1" destOrd="0" parTransId="{B92907C7-2CEC-40EA-838F-B3DB2D99AD73}" sibTransId="{B8C3AC6D-BA12-4FD6-A4CA-DE6454A76BB5}"/>
    <dgm:cxn modelId="{1B24A618-7E7C-4A21-8BAA-4334DBA559B8}" type="presOf" srcId="{E6C51D7E-EF5A-4114-9AF2-66E30D21C97C}" destId="{30E623C3-F77E-40C8-B7A1-325D721C63B2}" srcOrd="0" destOrd="0" presId="urn:microsoft.com/office/officeart/2005/8/layout/pyramid1"/>
    <dgm:cxn modelId="{3195E066-A087-405A-B080-943851F1D329}" type="presOf" srcId="{E6C51D7E-EF5A-4114-9AF2-66E30D21C97C}" destId="{FFAB0572-ADE3-4B54-851D-DE9FC6DF357A}" srcOrd="1" destOrd="0" presId="urn:microsoft.com/office/officeart/2005/8/layout/pyramid1"/>
    <dgm:cxn modelId="{9BB210CB-4EFE-4E04-855F-BAC0E242F716}" type="presOf" srcId="{A150969D-7E63-42E9-AE50-D2AE5FF420DB}" destId="{2A995F51-7D54-4B6C-8394-00F5D9231F81}" srcOrd="0" destOrd="0" presId="urn:microsoft.com/office/officeart/2005/8/layout/pyramid1"/>
    <dgm:cxn modelId="{4DE77FA7-D154-4D6F-B566-0804B7F04D4D}" type="presOf" srcId="{A150969D-7E63-42E9-AE50-D2AE5FF420DB}" destId="{F5D6DD40-2A0A-4364-B1F0-463D8BA45D46}" srcOrd="1" destOrd="0" presId="urn:microsoft.com/office/officeart/2005/8/layout/pyramid1"/>
    <dgm:cxn modelId="{88C6ABD8-59DC-457B-85B8-7425302AECD7}" type="presOf" srcId="{6096E29D-DA9D-40EB-BE81-33FA93899FA2}" destId="{88EC1C37-8939-4C24-ACF9-E833B779F012}" srcOrd="1" destOrd="0" presId="urn:microsoft.com/office/officeart/2005/8/layout/pyramid1"/>
    <dgm:cxn modelId="{03B4B228-ADA8-4EA9-A0C0-9CBDD4604F27}" srcId="{090E15E1-62A2-4E0A-9371-C9A1B1E45A5B}" destId="{E6C51D7E-EF5A-4114-9AF2-66E30D21C97C}" srcOrd="0" destOrd="0" parTransId="{D47FDF82-24D6-4267-987A-D1640EB386A8}" sibTransId="{22F2AA1A-3EB4-4217-9E16-5B4A1E4D3217}"/>
    <dgm:cxn modelId="{C11C253B-81BE-4BB8-A3DD-E454D6752273}" type="presOf" srcId="{6096E29D-DA9D-40EB-BE81-33FA93899FA2}" destId="{421FA42F-D064-4226-8030-ED3625E62991}" srcOrd="0" destOrd="0" presId="urn:microsoft.com/office/officeart/2005/8/layout/pyramid1"/>
    <dgm:cxn modelId="{F6DC2FB5-ED55-4E5B-9CF3-F8C5476565C8}" type="presParOf" srcId="{E4E00D64-BCD5-4BC9-8664-E8AFE7DB5F34}" destId="{84B1BFB5-9F40-4FE2-8388-D790A2879E80}" srcOrd="0" destOrd="0" presId="urn:microsoft.com/office/officeart/2005/8/layout/pyramid1"/>
    <dgm:cxn modelId="{B94C74AE-F112-48F9-857E-AED0DF7B7DE6}" type="presParOf" srcId="{84B1BFB5-9F40-4FE2-8388-D790A2879E80}" destId="{30E623C3-F77E-40C8-B7A1-325D721C63B2}" srcOrd="0" destOrd="0" presId="urn:microsoft.com/office/officeart/2005/8/layout/pyramid1"/>
    <dgm:cxn modelId="{EB88CAC9-3E2F-473D-8440-C44BF1529B70}" type="presParOf" srcId="{84B1BFB5-9F40-4FE2-8388-D790A2879E80}" destId="{FFAB0572-ADE3-4B54-851D-DE9FC6DF357A}" srcOrd="1" destOrd="0" presId="urn:microsoft.com/office/officeart/2005/8/layout/pyramid1"/>
    <dgm:cxn modelId="{32EE4C63-9D48-42C2-9CF2-F67E419AC83A}" type="presParOf" srcId="{E4E00D64-BCD5-4BC9-8664-E8AFE7DB5F34}" destId="{A780FE30-F7CB-47E3-AE6C-297F4294FBD5}" srcOrd="1" destOrd="0" presId="urn:microsoft.com/office/officeart/2005/8/layout/pyramid1"/>
    <dgm:cxn modelId="{7A2DE1D6-0601-4C1A-98ED-BC3E1F0369F1}" type="presParOf" srcId="{A780FE30-F7CB-47E3-AE6C-297F4294FBD5}" destId="{421FA42F-D064-4226-8030-ED3625E62991}" srcOrd="0" destOrd="0" presId="urn:microsoft.com/office/officeart/2005/8/layout/pyramid1"/>
    <dgm:cxn modelId="{F89C40EF-DFE1-4490-AD4B-BF54FFA28A75}" type="presParOf" srcId="{A780FE30-F7CB-47E3-AE6C-297F4294FBD5}" destId="{88EC1C37-8939-4C24-ACF9-E833B779F012}" srcOrd="1" destOrd="0" presId="urn:microsoft.com/office/officeart/2005/8/layout/pyramid1"/>
    <dgm:cxn modelId="{D9055533-662E-47F8-A183-850B1ABA106A}" type="presParOf" srcId="{E4E00D64-BCD5-4BC9-8664-E8AFE7DB5F34}" destId="{B1045F80-E508-4C41-A34B-12D679500A9F}" srcOrd="2" destOrd="0" presId="urn:microsoft.com/office/officeart/2005/8/layout/pyramid1"/>
    <dgm:cxn modelId="{F75D9552-2DF1-43E7-99B2-C881FA8C7270}" type="presParOf" srcId="{B1045F80-E508-4C41-A34B-12D679500A9F}" destId="{2A995F51-7D54-4B6C-8394-00F5D9231F81}" srcOrd="0" destOrd="0" presId="urn:microsoft.com/office/officeart/2005/8/layout/pyramid1"/>
    <dgm:cxn modelId="{5644E639-9B35-4991-9F81-56AB6FE2508B}" type="presParOf" srcId="{B1045F80-E508-4C41-A34B-12D679500A9F}" destId="{F5D6DD40-2A0A-4364-B1F0-463D8BA45D4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A3ED3-4D6D-485D-8E99-90ADE8A0CB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BBECA-1295-4785-A9F0-256F76BF63A2}">
      <dgm:prSet phldrT="[Текст]" custT="1"/>
      <dgm:spPr/>
      <dgm:t>
        <a:bodyPr/>
        <a:lstStyle/>
        <a:p>
          <a:r>
            <a:rPr lang="ru-RU" sz="1400" b="1" dirty="0" smtClean="0"/>
            <a:t>Подготовительный этап</a:t>
          </a:r>
          <a:endParaRPr lang="ru-RU" sz="1400" b="1" dirty="0"/>
        </a:p>
      </dgm:t>
    </dgm:pt>
    <dgm:pt modelId="{D6F54537-D5AF-4BB5-9D5B-8CC2CFD196AE}" type="parTrans" cxnId="{3E240AAA-40EF-4A58-A353-3422EF84FAF5}">
      <dgm:prSet/>
      <dgm:spPr/>
      <dgm:t>
        <a:bodyPr/>
        <a:lstStyle/>
        <a:p>
          <a:endParaRPr lang="ru-RU"/>
        </a:p>
      </dgm:t>
    </dgm:pt>
    <dgm:pt modelId="{DB338B5A-943F-474E-8C0E-6B53A861266E}" type="sibTrans" cxnId="{3E240AAA-40EF-4A58-A353-3422EF84FAF5}">
      <dgm:prSet/>
      <dgm:spPr/>
      <dgm:t>
        <a:bodyPr/>
        <a:lstStyle/>
        <a:p>
          <a:endParaRPr lang="ru-RU"/>
        </a:p>
      </dgm:t>
    </dgm:pt>
    <dgm:pt modelId="{E578E32B-4F6C-4E86-958A-1115DE01A5D1}">
      <dgm:prSet phldrT="[Текст]"/>
      <dgm:spPr/>
      <dgm:t>
        <a:bodyPr/>
        <a:lstStyle/>
        <a:p>
          <a:r>
            <a:rPr lang="ru-RU" dirty="0" smtClean="0"/>
            <a:t> Согласование вопросов взаимодействия колледжа и предприятия по организации института наставников – преподавателей. </a:t>
          </a:r>
          <a:endParaRPr lang="ru-RU" dirty="0"/>
        </a:p>
      </dgm:t>
    </dgm:pt>
    <dgm:pt modelId="{85E99973-A1D7-41CD-93E5-DBF78B44833C}" type="parTrans" cxnId="{08CA453A-3779-45A3-B360-3CE7F6BA5E7D}">
      <dgm:prSet/>
      <dgm:spPr/>
      <dgm:t>
        <a:bodyPr/>
        <a:lstStyle/>
        <a:p>
          <a:endParaRPr lang="ru-RU"/>
        </a:p>
      </dgm:t>
    </dgm:pt>
    <dgm:pt modelId="{B20C647F-016A-47B3-8999-10F9F739EDA4}" type="sibTrans" cxnId="{08CA453A-3779-45A3-B360-3CE7F6BA5E7D}">
      <dgm:prSet/>
      <dgm:spPr/>
      <dgm:t>
        <a:bodyPr/>
        <a:lstStyle/>
        <a:p>
          <a:endParaRPr lang="ru-RU"/>
        </a:p>
      </dgm:t>
    </dgm:pt>
    <dgm:pt modelId="{BF4BE9D9-34F6-47B3-964A-27CD5240F78B}">
      <dgm:prSet phldrT="[Текст]" custT="1"/>
      <dgm:spPr/>
      <dgm:t>
        <a:bodyPr/>
        <a:lstStyle/>
        <a:p>
          <a:r>
            <a:rPr lang="ru-RU" sz="1400" b="1" dirty="0" smtClean="0"/>
            <a:t>Основной этап</a:t>
          </a:r>
          <a:endParaRPr lang="ru-RU" sz="1400" b="1" dirty="0"/>
        </a:p>
      </dgm:t>
    </dgm:pt>
    <dgm:pt modelId="{1DBAB9CB-EC3E-4183-ACEF-7D8C2A8E93E6}" type="parTrans" cxnId="{DF70DB5E-7BB1-41D4-AF75-D66C32FCEA75}">
      <dgm:prSet/>
      <dgm:spPr/>
      <dgm:t>
        <a:bodyPr/>
        <a:lstStyle/>
        <a:p>
          <a:endParaRPr lang="ru-RU"/>
        </a:p>
      </dgm:t>
    </dgm:pt>
    <dgm:pt modelId="{E0F9F9E2-F270-4197-A6E3-E6E18DB153C5}" type="sibTrans" cxnId="{DF70DB5E-7BB1-41D4-AF75-D66C32FCEA75}">
      <dgm:prSet/>
      <dgm:spPr/>
      <dgm:t>
        <a:bodyPr/>
        <a:lstStyle/>
        <a:p>
          <a:endParaRPr lang="ru-RU"/>
        </a:p>
      </dgm:t>
    </dgm:pt>
    <dgm:pt modelId="{B5EDE2AC-56FB-4C23-B376-CB30682BC79E}">
      <dgm:prSet phldrT="[Текст]" custT="1"/>
      <dgm:spPr/>
      <dgm:t>
        <a:bodyPr/>
        <a:lstStyle/>
        <a:p>
          <a:r>
            <a:rPr lang="ru-RU" sz="1000" dirty="0" smtClean="0"/>
            <a:t>Проведение совместно с партнерами интервью, тестирования студентов. Отбор студентов на дуальное обучение. Закрепление наставников за студентами. </a:t>
          </a:r>
          <a:endParaRPr lang="ru-RU" sz="1000" dirty="0"/>
        </a:p>
      </dgm:t>
    </dgm:pt>
    <dgm:pt modelId="{3CD3F49C-1301-4803-AEF0-EDB90AF9FC2E}" type="parTrans" cxnId="{06623C44-1064-49B8-BF6E-CD45BD9AE454}">
      <dgm:prSet/>
      <dgm:spPr/>
      <dgm:t>
        <a:bodyPr/>
        <a:lstStyle/>
        <a:p>
          <a:endParaRPr lang="ru-RU"/>
        </a:p>
      </dgm:t>
    </dgm:pt>
    <dgm:pt modelId="{13206E76-2B28-4D90-A6CF-FB190A472D76}" type="sibTrans" cxnId="{06623C44-1064-49B8-BF6E-CD45BD9AE454}">
      <dgm:prSet/>
      <dgm:spPr/>
      <dgm:t>
        <a:bodyPr/>
        <a:lstStyle/>
        <a:p>
          <a:endParaRPr lang="ru-RU"/>
        </a:p>
      </dgm:t>
    </dgm:pt>
    <dgm:pt modelId="{9E8FBA88-18F7-437D-A5BC-F970E48E70B7}">
      <dgm:prSet phldrT="[Текст]" custT="1"/>
      <dgm:spPr/>
      <dgm:t>
        <a:bodyPr/>
        <a:lstStyle/>
        <a:p>
          <a:r>
            <a:rPr lang="en-US" sz="1000" dirty="0" smtClean="0"/>
            <a:t>Содействие трудоустройству выпускников</a:t>
          </a:r>
          <a:endParaRPr lang="ru-RU" sz="1000" dirty="0" smtClean="0"/>
        </a:p>
      </dgm:t>
    </dgm:pt>
    <dgm:pt modelId="{B3D8C2EA-13D1-4C67-B9C6-AC2CD06BC2E1}" type="parTrans" cxnId="{46A75984-E34B-4720-A7A0-38ADCA081B25}">
      <dgm:prSet/>
      <dgm:spPr/>
      <dgm:t>
        <a:bodyPr/>
        <a:lstStyle/>
        <a:p>
          <a:endParaRPr lang="ru-RU"/>
        </a:p>
      </dgm:t>
    </dgm:pt>
    <dgm:pt modelId="{1B5D2EE4-87B5-47B2-9988-A291B8C06B13}" type="sibTrans" cxnId="{46A75984-E34B-4720-A7A0-38ADCA081B25}">
      <dgm:prSet/>
      <dgm:spPr/>
      <dgm:t>
        <a:bodyPr/>
        <a:lstStyle/>
        <a:p>
          <a:endParaRPr lang="ru-RU"/>
        </a:p>
      </dgm:t>
    </dgm:pt>
    <dgm:pt modelId="{FFCC67E4-FDEC-46CF-B4F3-02E73D013AC2}">
      <dgm:prSet phldrT="[Текст]" custT="1"/>
      <dgm:spPr/>
      <dgm:t>
        <a:bodyPr/>
        <a:lstStyle/>
        <a:p>
          <a:r>
            <a:rPr lang="ru-RU" sz="1400" b="1" dirty="0" smtClean="0"/>
            <a:t>Перспективы развития</a:t>
          </a:r>
          <a:endParaRPr lang="ru-RU" sz="1400" b="1" dirty="0"/>
        </a:p>
      </dgm:t>
    </dgm:pt>
    <dgm:pt modelId="{FDE7839E-204E-4465-A5AB-A23D279F983F}" type="parTrans" cxnId="{D69ECDF2-B89C-4CCC-A64C-5BD401CD922A}">
      <dgm:prSet/>
      <dgm:spPr/>
      <dgm:t>
        <a:bodyPr/>
        <a:lstStyle/>
        <a:p>
          <a:endParaRPr lang="ru-RU"/>
        </a:p>
      </dgm:t>
    </dgm:pt>
    <dgm:pt modelId="{CECB6140-9A0E-41E1-A337-194C08A3653D}" type="sibTrans" cxnId="{D69ECDF2-B89C-4CCC-A64C-5BD401CD922A}">
      <dgm:prSet/>
      <dgm:spPr/>
      <dgm:t>
        <a:bodyPr/>
        <a:lstStyle/>
        <a:p>
          <a:endParaRPr lang="ru-RU"/>
        </a:p>
      </dgm:t>
    </dgm:pt>
    <dgm:pt modelId="{9176B073-FC4F-4DDA-A755-4C1EEB61309A}">
      <dgm:prSet phldrT="[Текст]"/>
      <dgm:spPr/>
      <dgm:t>
        <a:bodyPr/>
        <a:lstStyle/>
        <a:p>
          <a:r>
            <a:rPr lang="ru-RU" dirty="0" smtClean="0"/>
            <a:t>Создание проекта по организации базовой кафедры на предприятии – партнере. </a:t>
          </a:r>
          <a:endParaRPr lang="ru-RU" dirty="0"/>
        </a:p>
      </dgm:t>
    </dgm:pt>
    <dgm:pt modelId="{409946EF-2C55-4EA7-9CD5-EFCD12683311}" type="parTrans" cxnId="{CAB5D0CA-0F07-4075-8FD3-7D09F9DDAFC2}">
      <dgm:prSet/>
      <dgm:spPr/>
      <dgm:t>
        <a:bodyPr/>
        <a:lstStyle/>
        <a:p>
          <a:endParaRPr lang="ru-RU"/>
        </a:p>
      </dgm:t>
    </dgm:pt>
    <dgm:pt modelId="{F510535E-48BF-4C39-A7E8-E68624A6BA9E}" type="sibTrans" cxnId="{CAB5D0CA-0F07-4075-8FD3-7D09F9DDAFC2}">
      <dgm:prSet/>
      <dgm:spPr/>
      <dgm:t>
        <a:bodyPr/>
        <a:lstStyle/>
        <a:p>
          <a:endParaRPr lang="ru-RU"/>
        </a:p>
      </dgm:t>
    </dgm:pt>
    <dgm:pt modelId="{69CC27EC-A0D2-41DA-B485-28ECF4B2E6B3}">
      <dgm:prSet/>
      <dgm:spPr/>
      <dgm:t>
        <a:bodyPr/>
        <a:lstStyle/>
        <a:p>
          <a:r>
            <a:rPr lang="ru-RU" dirty="0" smtClean="0"/>
            <a:t>Разработка положения о наставничестве совместно с партнерами </a:t>
          </a:r>
          <a:endParaRPr lang="ru-RU" dirty="0"/>
        </a:p>
      </dgm:t>
    </dgm:pt>
    <dgm:pt modelId="{D96C556D-771F-46FD-B35A-476FC0528634}" type="parTrans" cxnId="{2952DA49-A45B-458B-A1BB-8140FF57631D}">
      <dgm:prSet/>
      <dgm:spPr/>
      <dgm:t>
        <a:bodyPr/>
        <a:lstStyle/>
        <a:p>
          <a:endParaRPr lang="ru-RU"/>
        </a:p>
      </dgm:t>
    </dgm:pt>
    <dgm:pt modelId="{5B75F2B4-6B14-4122-B7D5-F0ABBD471383}" type="sibTrans" cxnId="{2952DA49-A45B-458B-A1BB-8140FF57631D}">
      <dgm:prSet/>
      <dgm:spPr/>
      <dgm:t>
        <a:bodyPr/>
        <a:lstStyle/>
        <a:p>
          <a:endParaRPr lang="ru-RU"/>
        </a:p>
      </dgm:t>
    </dgm:pt>
    <dgm:pt modelId="{B953FD85-76DC-4AE3-A753-38CAF4F206F8}">
      <dgm:prSet/>
      <dgm:spPr/>
      <dgm:t>
        <a:bodyPr/>
        <a:lstStyle/>
        <a:p>
          <a:r>
            <a:rPr lang="ru-RU" dirty="0" smtClean="0"/>
            <a:t> Отбор кандидатур. </a:t>
          </a:r>
          <a:endParaRPr lang="ru-RU" dirty="0"/>
        </a:p>
      </dgm:t>
    </dgm:pt>
    <dgm:pt modelId="{C2BED084-EB33-4142-9D46-7D2E35630091}" type="parTrans" cxnId="{7A7FF463-77E5-4311-9096-8E7FAAE57B35}">
      <dgm:prSet/>
      <dgm:spPr/>
      <dgm:t>
        <a:bodyPr/>
        <a:lstStyle/>
        <a:p>
          <a:endParaRPr lang="ru-RU"/>
        </a:p>
      </dgm:t>
    </dgm:pt>
    <dgm:pt modelId="{A0E212C4-14B3-4ECA-8F60-C8CAA4BE715C}" type="sibTrans" cxnId="{7A7FF463-77E5-4311-9096-8E7FAAE57B35}">
      <dgm:prSet/>
      <dgm:spPr/>
      <dgm:t>
        <a:bodyPr/>
        <a:lstStyle/>
        <a:p>
          <a:endParaRPr lang="ru-RU"/>
        </a:p>
      </dgm:t>
    </dgm:pt>
    <dgm:pt modelId="{2BDFB820-478F-4B91-97D6-E93C578D8FF8}">
      <dgm:prSet/>
      <dgm:spPr/>
      <dgm:t>
        <a:bodyPr/>
        <a:lstStyle/>
        <a:p>
          <a:r>
            <a:rPr lang="ru-RU" dirty="0" smtClean="0"/>
            <a:t>Повышение квалификации наставников. </a:t>
          </a:r>
          <a:endParaRPr lang="ru-RU" dirty="0"/>
        </a:p>
      </dgm:t>
    </dgm:pt>
    <dgm:pt modelId="{690A939A-B829-4C42-962F-00F4450B8735}" type="parTrans" cxnId="{88103969-AD16-4C8C-ACB6-D08171999CD0}">
      <dgm:prSet/>
      <dgm:spPr/>
      <dgm:t>
        <a:bodyPr/>
        <a:lstStyle/>
        <a:p>
          <a:endParaRPr lang="ru-RU"/>
        </a:p>
      </dgm:t>
    </dgm:pt>
    <dgm:pt modelId="{809453E5-8E92-47F9-B7C6-31B050F12287}" type="sibTrans" cxnId="{88103969-AD16-4C8C-ACB6-D08171999CD0}">
      <dgm:prSet/>
      <dgm:spPr/>
      <dgm:t>
        <a:bodyPr/>
        <a:lstStyle/>
        <a:p>
          <a:endParaRPr lang="ru-RU"/>
        </a:p>
      </dgm:t>
    </dgm:pt>
    <dgm:pt modelId="{0E6C63A9-AFE8-4520-B892-8690F777D902}">
      <dgm:prSet/>
      <dgm:spPr/>
      <dgm:t>
        <a:bodyPr/>
        <a:lstStyle/>
        <a:p>
          <a:r>
            <a:rPr lang="ru-RU" dirty="0" smtClean="0"/>
            <a:t> Разработка и согласование учебно – методической документации по организации  обучения. </a:t>
          </a:r>
          <a:endParaRPr lang="ru-RU" dirty="0"/>
        </a:p>
      </dgm:t>
    </dgm:pt>
    <dgm:pt modelId="{AA1E7386-8571-4738-8A68-8C57FE14B6B2}" type="parTrans" cxnId="{A7C0F5F0-DD30-4C35-871D-C1F28AA25B80}">
      <dgm:prSet/>
      <dgm:spPr/>
      <dgm:t>
        <a:bodyPr/>
        <a:lstStyle/>
        <a:p>
          <a:endParaRPr lang="ru-RU"/>
        </a:p>
      </dgm:t>
    </dgm:pt>
    <dgm:pt modelId="{D5D64A4E-BDCC-43DA-A481-175A3CE5C715}" type="sibTrans" cxnId="{A7C0F5F0-DD30-4C35-871D-C1F28AA25B80}">
      <dgm:prSet/>
      <dgm:spPr/>
      <dgm:t>
        <a:bodyPr/>
        <a:lstStyle/>
        <a:p>
          <a:endParaRPr lang="ru-RU"/>
        </a:p>
      </dgm:t>
    </dgm:pt>
    <dgm:pt modelId="{9914CDF4-120B-4272-88FF-7043975FAC11}">
      <dgm:prSet/>
      <dgm:spPr/>
      <dgm:t>
        <a:bodyPr/>
        <a:lstStyle/>
        <a:p>
          <a:r>
            <a:rPr lang="ru-RU" dirty="0" smtClean="0"/>
            <a:t>Информационное обеспечение реализации практики</a:t>
          </a:r>
          <a:r>
            <a:rPr lang="ru-RU" i="1" dirty="0" smtClean="0"/>
            <a:t>. </a:t>
          </a:r>
          <a:endParaRPr lang="ru-RU" dirty="0"/>
        </a:p>
      </dgm:t>
    </dgm:pt>
    <dgm:pt modelId="{FF329BD9-9D95-4403-8E61-F62D79716A85}" type="parTrans" cxnId="{A55A92B7-1E18-4C9E-86A8-234D2EF9AF05}">
      <dgm:prSet/>
      <dgm:spPr/>
      <dgm:t>
        <a:bodyPr/>
        <a:lstStyle/>
        <a:p>
          <a:endParaRPr lang="ru-RU"/>
        </a:p>
      </dgm:t>
    </dgm:pt>
    <dgm:pt modelId="{FD74D8C7-70FF-4DB2-8E9B-F9635A39839D}" type="sibTrans" cxnId="{A55A92B7-1E18-4C9E-86A8-234D2EF9AF05}">
      <dgm:prSet/>
      <dgm:spPr/>
      <dgm:t>
        <a:bodyPr/>
        <a:lstStyle/>
        <a:p>
          <a:endParaRPr lang="ru-RU"/>
        </a:p>
      </dgm:t>
    </dgm:pt>
    <dgm:pt modelId="{EADAA042-892E-4731-BE61-7FD0C5AA1A7F}">
      <dgm:prSet/>
      <dgm:spPr/>
      <dgm:t>
        <a:bodyPr/>
        <a:lstStyle/>
        <a:p>
          <a:r>
            <a:rPr lang="ru-RU" dirty="0" smtClean="0"/>
            <a:t>Заключение договоров преподавателей – наставников с предприятием.</a:t>
          </a:r>
          <a:endParaRPr lang="ru-RU" dirty="0"/>
        </a:p>
      </dgm:t>
    </dgm:pt>
    <dgm:pt modelId="{23B6D88B-8A38-4BF6-8279-43F470A6DF83}" type="parTrans" cxnId="{9DE44027-A882-411F-8883-8FAC357A404C}">
      <dgm:prSet/>
      <dgm:spPr/>
      <dgm:t>
        <a:bodyPr/>
        <a:lstStyle/>
        <a:p>
          <a:endParaRPr lang="ru-RU"/>
        </a:p>
      </dgm:t>
    </dgm:pt>
    <dgm:pt modelId="{C12E861A-28E9-40BA-8726-C04096E557E1}" type="sibTrans" cxnId="{9DE44027-A882-411F-8883-8FAC357A404C}">
      <dgm:prSet/>
      <dgm:spPr/>
      <dgm:t>
        <a:bodyPr/>
        <a:lstStyle/>
        <a:p>
          <a:endParaRPr lang="ru-RU"/>
        </a:p>
      </dgm:t>
    </dgm:pt>
    <dgm:pt modelId="{115A5F08-774E-4E65-B931-827618C0E3C3}">
      <dgm:prSet/>
      <dgm:spPr/>
      <dgm:t>
        <a:bodyPr/>
        <a:lstStyle/>
        <a:p>
          <a:r>
            <a:rPr lang="ru-RU" smtClean="0"/>
            <a:t>8) Определение </a:t>
          </a:r>
          <a:r>
            <a:rPr lang="ru-RU" dirty="0" smtClean="0"/>
            <a:t>графика работы наставника – модератора.</a:t>
          </a:r>
          <a:endParaRPr lang="ru-RU" dirty="0"/>
        </a:p>
      </dgm:t>
    </dgm:pt>
    <dgm:pt modelId="{B5B48C9F-A592-4E47-B415-E23FA5D80024}" type="parTrans" cxnId="{F4DA4EBD-B40B-4678-8E1B-D9F2F7D9DE4B}">
      <dgm:prSet/>
      <dgm:spPr/>
      <dgm:t>
        <a:bodyPr/>
        <a:lstStyle/>
        <a:p>
          <a:endParaRPr lang="ru-RU"/>
        </a:p>
      </dgm:t>
    </dgm:pt>
    <dgm:pt modelId="{016D923D-2816-4E30-8145-D769B5D58F47}" type="sibTrans" cxnId="{F4DA4EBD-B40B-4678-8E1B-D9F2F7D9DE4B}">
      <dgm:prSet/>
      <dgm:spPr/>
      <dgm:t>
        <a:bodyPr/>
        <a:lstStyle/>
        <a:p>
          <a:endParaRPr lang="ru-RU"/>
        </a:p>
      </dgm:t>
    </dgm:pt>
    <dgm:pt modelId="{598C3C39-2AA8-4C23-8D89-F802D2D23C81}">
      <dgm:prSet custT="1"/>
      <dgm:spPr/>
      <dgm:t>
        <a:bodyPr/>
        <a:lstStyle/>
        <a:p>
          <a:r>
            <a:rPr lang="ru-RU" sz="1000" dirty="0" smtClean="0"/>
            <a:t>Модерация образовательной деятельности обучающихся </a:t>
          </a:r>
          <a:r>
            <a:rPr lang="ru-RU" sz="1000" i="1" dirty="0" smtClean="0"/>
            <a:t>Корректирующие действия.</a:t>
          </a:r>
          <a:endParaRPr lang="ru-RU" sz="1000" dirty="0"/>
        </a:p>
      </dgm:t>
    </dgm:pt>
    <dgm:pt modelId="{6CAEC376-0187-4CF0-96A2-F96FD7F4EE75}" type="parTrans" cxnId="{64748178-AD72-4291-BB74-190C1B345082}">
      <dgm:prSet/>
      <dgm:spPr/>
      <dgm:t>
        <a:bodyPr/>
        <a:lstStyle/>
        <a:p>
          <a:endParaRPr lang="ru-RU"/>
        </a:p>
      </dgm:t>
    </dgm:pt>
    <dgm:pt modelId="{2CF652BC-7407-4CBD-B6B1-5F2C92B90222}" type="sibTrans" cxnId="{64748178-AD72-4291-BB74-190C1B345082}">
      <dgm:prSet/>
      <dgm:spPr/>
      <dgm:t>
        <a:bodyPr/>
        <a:lstStyle/>
        <a:p>
          <a:endParaRPr lang="ru-RU"/>
        </a:p>
      </dgm:t>
    </dgm:pt>
    <dgm:pt modelId="{955F4FF6-1EE8-43AC-B272-AC7E02FFF243}">
      <dgm:prSet custT="1"/>
      <dgm:spPr/>
      <dgm:t>
        <a:bodyPr/>
        <a:lstStyle/>
        <a:p>
          <a:r>
            <a:rPr lang="ru-RU" sz="1000" dirty="0" smtClean="0"/>
            <a:t>Мониторинг успеваемости студентов, обучающихся по дуальной модели.</a:t>
          </a:r>
          <a:endParaRPr lang="ru-RU" sz="1000" dirty="0"/>
        </a:p>
      </dgm:t>
    </dgm:pt>
    <dgm:pt modelId="{0D90834C-B452-4E10-AE7E-212300CA7999}" type="parTrans" cxnId="{0940A3C7-06D0-4831-A7EF-6618635277B2}">
      <dgm:prSet/>
      <dgm:spPr/>
      <dgm:t>
        <a:bodyPr/>
        <a:lstStyle/>
        <a:p>
          <a:endParaRPr lang="ru-RU"/>
        </a:p>
      </dgm:t>
    </dgm:pt>
    <dgm:pt modelId="{A610B1D8-D48C-4DA8-B274-ACA08E4815D0}" type="sibTrans" cxnId="{0940A3C7-06D0-4831-A7EF-6618635277B2}">
      <dgm:prSet/>
      <dgm:spPr/>
      <dgm:t>
        <a:bodyPr/>
        <a:lstStyle/>
        <a:p>
          <a:endParaRPr lang="ru-RU"/>
        </a:p>
      </dgm:t>
    </dgm:pt>
    <dgm:pt modelId="{34A2F832-031D-4DD8-8372-698996600AA1}">
      <dgm:prSet custT="1"/>
      <dgm:spPr/>
      <dgm:t>
        <a:bodyPr/>
        <a:lstStyle/>
        <a:p>
          <a:r>
            <a:rPr lang="ru-RU" sz="1000" dirty="0" smtClean="0"/>
            <a:t>Мониторинг удовлетворённости обучающихся результатами обучения на предприятии.</a:t>
          </a:r>
          <a:endParaRPr lang="ru-RU" sz="1000" dirty="0"/>
        </a:p>
      </dgm:t>
    </dgm:pt>
    <dgm:pt modelId="{B415A0BE-1E72-43FA-ABA3-B2657574126E}" type="parTrans" cxnId="{48FA3FE6-32C0-4BD0-ADDF-4024F5DDF375}">
      <dgm:prSet/>
      <dgm:spPr/>
      <dgm:t>
        <a:bodyPr/>
        <a:lstStyle/>
        <a:p>
          <a:endParaRPr lang="ru-RU"/>
        </a:p>
      </dgm:t>
    </dgm:pt>
    <dgm:pt modelId="{55880AFC-D43E-41A0-AF7D-E9A4F72F1CF5}" type="sibTrans" cxnId="{48FA3FE6-32C0-4BD0-ADDF-4024F5DDF375}">
      <dgm:prSet/>
      <dgm:spPr/>
      <dgm:t>
        <a:bodyPr/>
        <a:lstStyle/>
        <a:p>
          <a:endParaRPr lang="ru-RU"/>
        </a:p>
      </dgm:t>
    </dgm:pt>
    <dgm:pt modelId="{5FBF6397-C4F7-4ED6-838D-4B816DDE71F7}">
      <dgm:prSet custT="1"/>
      <dgm:spPr/>
      <dgm:t>
        <a:bodyPr/>
        <a:lstStyle/>
        <a:p>
          <a:r>
            <a:rPr lang="ru-RU" sz="1000" dirty="0" smtClean="0"/>
            <a:t>Подготовка  обучающихся к профессиональным конкурсам.</a:t>
          </a:r>
          <a:endParaRPr lang="ru-RU" sz="1000" dirty="0"/>
        </a:p>
      </dgm:t>
    </dgm:pt>
    <dgm:pt modelId="{82B47D6A-3AA3-4347-8EFB-63CCE7639573}" type="parTrans" cxnId="{BFA7BF88-895D-404A-B8E6-E935AB7D06F5}">
      <dgm:prSet/>
      <dgm:spPr/>
      <dgm:t>
        <a:bodyPr/>
        <a:lstStyle/>
        <a:p>
          <a:endParaRPr lang="ru-RU"/>
        </a:p>
      </dgm:t>
    </dgm:pt>
    <dgm:pt modelId="{4E0F39C6-23DB-4A06-AD46-A478B2AA7828}" type="sibTrans" cxnId="{BFA7BF88-895D-404A-B8E6-E935AB7D06F5}">
      <dgm:prSet/>
      <dgm:spPr/>
      <dgm:t>
        <a:bodyPr/>
        <a:lstStyle/>
        <a:p>
          <a:endParaRPr lang="ru-RU"/>
        </a:p>
      </dgm:t>
    </dgm:pt>
    <dgm:pt modelId="{7B9F7B69-9C2A-4F1E-A241-AB85B8D98959}">
      <dgm:prSet custT="1"/>
      <dgm:spPr/>
      <dgm:t>
        <a:bodyPr/>
        <a:lstStyle/>
        <a:p>
          <a:r>
            <a:rPr lang="ru-RU" sz="1000" dirty="0" smtClean="0"/>
            <a:t>Участие в мероприятиях по развитию корпоративной культуры предприятия</a:t>
          </a:r>
          <a:endParaRPr lang="ru-RU" sz="1000" dirty="0"/>
        </a:p>
      </dgm:t>
    </dgm:pt>
    <dgm:pt modelId="{3395FE88-4953-442A-996E-DFA83F02B28F}" type="parTrans" cxnId="{6074BBB7-7FB2-4578-9723-C2583CB0C890}">
      <dgm:prSet/>
      <dgm:spPr/>
      <dgm:t>
        <a:bodyPr/>
        <a:lstStyle/>
        <a:p>
          <a:endParaRPr lang="ru-RU"/>
        </a:p>
      </dgm:t>
    </dgm:pt>
    <dgm:pt modelId="{73F2BFBB-3E03-4D6B-B032-005FF92DC212}" type="sibTrans" cxnId="{6074BBB7-7FB2-4578-9723-C2583CB0C890}">
      <dgm:prSet/>
      <dgm:spPr/>
      <dgm:t>
        <a:bodyPr/>
        <a:lstStyle/>
        <a:p>
          <a:endParaRPr lang="ru-RU"/>
        </a:p>
      </dgm:t>
    </dgm:pt>
    <dgm:pt modelId="{EE6C6AC9-EB21-4E60-B688-776EC8C94311}">
      <dgm:prSet custT="1"/>
      <dgm:spPr/>
      <dgm:t>
        <a:bodyPr/>
        <a:lstStyle/>
        <a:p>
          <a:r>
            <a:rPr lang="ru-RU" sz="1000" dirty="0" smtClean="0"/>
            <a:t>Участие в мероприятиях по тиражированию практики </a:t>
          </a:r>
          <a:endParaRPr lang="ru-RU" sz="1000" dirty="0"/>
        </a:p>
      </dgm:t>
    </dgm:pt>
    <dgm:pt modelId="{0A9DDB2A-2139-4EDF-87CA-AF828702B359}" type="parTrans" cxnId="{7D403894-1C22-4DE5-8681-7000B77ED4F6}">
      <dgm:prSet/>
      <dgm:spPr/>
      <dgm:t>
        <a:bodyPr/>
        <a:lstStyle/>
        <a:p>
          <a:endParaRPr lang="ru-RU"/>
        </a:p>
      </dgm:t>
    </dgm:pt>
    <dgm:pt modelId="{AF5E39B5-31BF-4559-863F-962CC7205ABC}" type="sibTrans" cxnId="{7D403894-1C22-4DE5-8681-7000B77ED4F6}">
      <dgm:prSet/>
      <dgm:spPr/>
      <dgm:t>
        <a:bodyPr/>
        <a:lstStyle/>
        <a:p>
          <a:endParaRPr lang="ru-RU"/>
        </a:p>
      </dgm:t>
    </dgm:pt>
    <dgm:pt modelId="{E6025977-07D1-4519-908E-0005EAA49445}">
      <dgm:prSet custT="1"/>
      <dgm:spPr/>
      <dgm:t>
        <a:bodyPr/>
        <a:lstStyle/>
        <a:p>
          <a:r>
            <a:rPr lang="ru-RU" sz="1000" dirty="0" smtClean="0"/>
            <a:t>Подготовка и проведение промежуточных и итоговых аттестаций обучающихся </a:t>
          </a:r>
        </a:p>
      </dgm:t>
    </dgm:pt>
    <dgm:pt modelId="{34511871-1532-4475-A5EB-05A782506BC6}" type="parTrans" cxnId="{11B51F73-7A02-4415-8C10-5AD21C276EB7}">
      <dgm:prSet/>
      <dgm:spPr/>
      <dgm:t>
        <a:bodyPr/>
        <a:lstStyle/>
        <a:p>
          <a:endParaRPr lang="ru-RU"/>
        </a:p>
      </dgm:t>
    </dgm:pt>
    <dgm:pt modelId="{14ED0F10-2045-45D5-A413-C838EFD709F8}" type="sibTrans" cxnId="{11B51F73-7A02-4415-8C10-5AD21C276EB7}">
      <dgm:prSet/>
      <dgm:spPr/>
      <dgm:t>
        <a:bodyPr/>
        <a:lstStyle/>
        <a:p>
          <a:endParaRPr lang="ru-RU"/>
        </a:p>
      </dgm:t>
    </dgm:pt>
    <dgm:pt modelId="{118A575B-8B78-4385-A387-9EF728E86141}" type="pres">
      <dgm:prSet presAssocID="{1FDA3ED3-4D6D-485D-8E99-90ADE8A0C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D358E-2175-48DF-8301-0B38EF813256}" type="pres">
      <dgm:prSet presAssocID="{7E7BBECA-1295-4785-A9F0-256F76BF63A2}" presName="composite" presStyleCnt="0"/>
      <dgm:spPr/>
    </dgm:pt>
    <dgm:pt modelId="{639E4AA6-9458-4FAC-8ACE-5D4365702DFA}" type="pres">
      <dgm:prSet presAssocID="{7E7BBECA-1295-4785-A9F0-256F76BF63A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A6B43-4FFB-47E5-B242-E03AE4DF51A7}" type="pres">
      <dgm:prSet presAssocID="{7E7BBECA-1295-4785-A9F0-256F76BF63A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EFCB9-BB43-4E8F-841D-A15B20205B97}" type="pres">
      <dgm:prSet presAssocID="{DB338B5A-943F-474E-8C0E-6B53A861266E}" presName="space" presStyleCnt="0"/>
      <dgm:spPr/>
    </dgm:pt>
    <dgm:pt modelId="{C73076FD-ADDC-4AE3-BEFA-06AC552C7DF5}" type="pres">
      <dgm:prSet presAssocID="{BF4BE9D9-34F6-47B3-964A-27CD5240F78B}" presName="composite" presStyleCnt="0"/>
      <dgm:spPr/>
    </dgm:pt>
    <dgm:pt modelId="{DD1CEF62-3C3C-4133-909B-0109A000B4DF}" type="pres">
      <dgm:prSet presAssocID="{BF4BE9D9-34F6-47B3-964A-27CD5240F7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4F49A-E027-490F-A3DC-F2A98627B689}" type="pres">
      <dgm:prSet presAssocID="{BF4BE9D9-34F6-47B3-964A-27CD5240F7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D2F02-EB94-4CA5-BF75-DC11FB0CF5B4}" type="pres">
      <dgm:prSet presAssocID="{E0F9F9E2-F270-4197-A6E3-E6E18DB153C5}" presName="space" presStyleCnt="0"/>
      <dgm:spPr/>
    </dgm:pt>
    <dgm:pt modelId="{EEDE4412-CC96-4CA0-8C3F-21CFCA5658B2}" type="pres">
      <dgm:prSet presAssocID="{FFCC67E4-FDEC-46CF-B4F3-02E73D013AC2}" presName="composite" presStyleCnt="0"/>
      <dgm:spPr/>
    </dgm:pt>
    <dgm:pt modelId="{8AE81CA1-E636-46A8-9E7A-B3E0AA39DA19}" type="pres">
      <dgm:prSet presAssocID="{FFCC67E4-FDEC-46CF-B4F3-02E73D013A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AEB9-BB75-4EB5-8559-59CD4352042C}" type="pres">
      <dgm:prSet presAssocID="{FFCC67E4-FDEC-46CF-B4F3-02E73D013A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5D5B0-0B92-4395-B90B-A097F6C2324A}" type="presOf" srcId="{0E6C63A9-AFE8-4520-B892-8690F777D902}" destId="{D74A6B43-4FFB-47E5-B242-E03AE4DF51A7}" srcOrd="0" destOrd="4" presId="urn:microsoft.com/office/officeart/2005/8/layout/hList1"/>
    <dgm:cxn modelId="{3BFEA0DD-9EC7-4417-AD8E-D1AF6357C971}" type="presOf" srcId="{34A2F832-031D-4DD8-8372-698996600AA1}" destId="{0274F49A-E027-490F-A3DC-F2A98627B689}" srcOrd="0" destOrd="3" presId="urn:microsoft.com/office/officeart/2005/8/layout/hList1"/>
    <dgm:cxn modelId="{37C6B264-FF33-46AC-AAE6-1CF6CC02243C}" type="presOf" srcId="{7B9F7B69-9C2A-4F1E-A241-AB85B8D98959}" destId="{0274F49A-E027-490F-A3DC-F2A98627B689}" srcOrd="0" destOrd="5" presId="urn:microsoft.com/office/officeart/2005/8/layout/hList1"/>
    <dgm:cxn modelId="{40B8C481-69FD-437C-99A9-5AFF457C659B}" type="presOf" srcId="{2BDFB820-478F-4B91-97D6-E93C578D8FF8}" destId="{D74A6B43-4FFB-47E5-B242-E03AE4DF51A7}" srcOrd="0" destOrd="3" presId="urn:microsoft.com/office/officeart/2005/8/layout/hList1"/>
    <dgm:cxn modelId="{2CE90B5E-12A2-421B-8973-080EB8DCED54}" type="presOf" srcId="{1FDA3ED3-4D6D-485D-8E99-90ADE8A0CB3F}" destId="{118A575B-8B78-4385-A387-9EF728E86141}" srcOrd="0" destOrd="0" presId="urn:microsoft.com/office/officeart/2005/8/layout/hList1"/>
    <dgm:cxn modelId="{3E240AAA-40EF-4A58-A353-3422EF84FAF5}" srcId="{1FDA3ED3-4D6D-485D-8E99-90ADE8A0CB3F}" destId="{7E7BBECA-1295-4785-A9F0-256F76BF63A2}" srcOrd="0" destOrd="0" parTransId="{D6F54537-D5AF-4BB5-9D5B-8CC2CFD196AE}" sibTransId="{DB338B5A-943F-474E-8C0E-6B53A861266E}"/>
    <dgm:cxn modelId="{46A75984-E34B-4720-A7A0-38ADCA081B25}" srcId="{BF4BE9D9-34F6-47B3-964A-27CD5240F78B}" destId="{9E8FBA88-18F7-437D-A5BC-F970E48E70B7}" srcOrd="8" destOrd="0" parTransId="{B3D8C2EA-13D1-4C67-B9C6-AC2CD06BC2E1}" sibTransId="{1B5D2EE4-87B5-47B2-9988-A291B8C06B13}"/>
    <dgm:cxn modelId="{6EDA2978-D987-4C2A-BAC2-03B8131317A5}" type="presOf" srcId="{EADAA042-892E-4731-BE61-7FD0C5AA1A7F}" destId="{D74A6B43-4FFB-47E5-B242-E03AE4DF51A7}" srcOrd="0" destOrd="6" presId="urn:microsoft.com/office/officeart/2005/8/layout/hList1"/>
    <dgm:cxn modelId="{04A6474C-3D23-404F-B664-51F76909D166}" type="presOf" srcId="{9E8FBA88-18F7-437D-A5BC-F970E48E70B7}" destId="{0274F49A-E027-490F-A3DC-F2A98627B689}" srcOrd="0" destOrd="8" presId="urn:microsoft.com/office/officeart/2005/8/layout/hList1"/>
    <dgm:cxn modelId="{FEE62C85-AD71-41C0-8F37-A472A1F86374}" type="presOf" srcId="{5FBF6397-C4F7-4ED6-838D-4B816DDE71F7}" destId="{0274F49A-E027-490F-A3DC-F2A98627B689}" srcOrd="0" destOrd="4" presId="urn:microsoft.com/office/officeart/2005/8/layout/hList1"/>
    <dgm:cxn modelId="{88103969-AD16-4C8C-ACB6-D08171999CD0}" srcId="{7E7BBECA-1295-4785-A9F0-256F76BF63A2}" destId="{2BDFB820-478F-4B91-97D6-E93C578D8FF8}" srcOrd="3" destOrd="0" parTransId="{690A939A-B829-4C42-962F-00F4450B8735}" sibTransId="{809453E5-8E92-47F9-B7C6-31B050F12287}"/>
    <dgm:cxn modelId="{9DE44027-A882-411F-8883-8FAC357A404C}" srcId="{7E7BBECA-1295-4785-A9F0-256F76BF63A2}" destId="{EADAA042-892E-4731-BE61-7FD0C5AA1A7F}" srcOrd="6" destOrd="0" parTransId="{23B6D88B-8A38-4BF6-8279-43F470A6DF83}" sibTransId="{C12E861A-28E9-40BA-8726-C04096E557E1}"/>
    <dgm:cxn modelId="{9C0DD4DD-5335-41C0-88EF-1CD53B3CEB54}" type="presOf" srcId="{FFCC67E4-FDEC-46CF-B4F3-02E73D013AC2}" destId="{8AE81CA1-E636-46A8-9E7A-B3E0AA39DA19}" srcOrd="0" destOrd="0" presId="urn:microsoft.com/office/officeart/2005/8/layout/hList1"/>
    <dgm:cxn modelId="{759B2F42-2BEB-487F-BF12-C41EC44BF973}" type="presOf" srcId="{115A5F08-774E-4E65-B931-827618C0E3C3}" destId="{D74A6B43-4FFB-47E5-B242-E03AE4DF51A7}" srcOrd="0" destOrd="7" presId="urn:microsoft.com/office/officeart/2005/8/layout/hList1"/>
    <dgm:cxn modelId="{22A6B88C-DEAF-4246-B7D6-F583DE1584CB}" type="presOf" srcId="{69CC27EC-A0D2-41DA-B485-28ECF4B2E6B3}" destId="{D74A6B43-4FFB-47E5-B242-E03AE4DF51A7}" srcOrd="0" destOrd="1" presId="urn:microsoft.com/office/officeart/2005/8/layout/hList1"/>
    <dgm:cxn modelId="{2791B230-314C-4F63-9CF7-EFF17A9A3673}" type="presOf" srcId="{B5EDE2AC-56FB-4C23-B376-CB30682BC79E}" destId="{0274F49A-E027-490F-A3DC-F2A98627B689}" srcOrd="0" destOrd="0" presId="urn:microsoft.com/office/officeart/2005/8/layout/hList1"/>
    <dgm:cxn modelId="{F4DA4EBD-B40B-4678-8E1B-D9F2F7D9DE4B}" srcId="{7E7BBECA-1295-4785-A9F0-256F76BF63A2}" destId="{115A5F08-774E-4E65-B931-827618C0E3C3}" srcOrd="7" destOrd="0" parTransId="{B5B48C9F-A592-4E47-B415-E23FA5D80024}" sibTransId="{016D923D-2816-4E30-8145-D769B5D58F47}"/>
    <dgm:cxn modelId="{2952DA49-A45B-458B-A1BB-8140FF57631D}" srcId="{7E7BBECA-1295-4785-A9F0-256F76BF63A2}" destId="{69CC27EC-A0D2-41DA-B485-28ECF4B2E6B3}" srcOrd="1" destOrd="0" parTransId="{D96C556D-771F-46FD-B35A-476FC0528634}" sibTransId="{5B75F2B4-6B14-4122-B7D5-F0ABBD471383}"/>
    <dgm:cxn modelId="{DF70DB5E-7BB1-41D4-AF75-D66C32FCEA75}" srcId="{1FDA3ED3-4D6D-485D-8E99-90ADE8A0CB3F}" destId="{BF4BE9D9-34F6-47B3-964A-27CD5240F78B}" srcOrd="1" destOrd="0" parTransId="{1DBAB9CB-EC3E-4183-ACEF-7D8C2A8E93E6}" sibTransId="{E0F9F9E2-F270-4197-A6E3-E6E18DB153C5}"/>
    <dgm:cxn modelId="{06623C44-1064-49B8-BF6E-CD45BD9AE454}" srcId="{BF4BE9D9-34F6-47B3-964A-27CD5240F78B}" destId="{B5EDE2AC-56FB-4C23-B376-CB30682BC79E}" srcOrd="0" destOrd="0" parTransId="{3CD3F49C-1301-4803-AEF0-EDB90AF9FC2E}" sibTransId="{13206E76-2B28-4D90-A6CF-FB190A472D76}"/>
    <dgm:cxn modelId="{64748178-AD72-4291-BB74-190C1B345082}" srcId="{BF4BE9D9-34F6-47B3-964A-27CD5240F78B}" destId="{598C3C39-2AA8-4C23-8D89-F802D2D23C81}" srcOrd="1" destOrd="0" parTransId="{6CAEC376-0187-4CF0-96A2-F96FD7F4EE75}" sibTransId="{2CF652BC-7407-4CBD-B6B1-5F2C92B90222}"/>
    <dgm:cxn modelId="{7D403894-1C22-4DE5-8681-7000B77ED4F6}" srcId="{BF4BE9D9-34F6-47B3-964A-27CD5240F78B}" destId="{EE6C6AC9-EB21-4E60-B688-776EC8C94311}" srcOrd="6" destOrd="0" parTransId="{0A9DDB2A-2139-4EDF-87CA-AF828702B359}" sibTransId="{AF5E39B5-31BF-4559-863F-962CC7205ABC}"/>
    <dgm:cxn modelId="{BFA7BF88-895D-404A-B8E6-E935AB7D06F5}" srcId="{BF4BE9D9-34F6-47B3-964A-27CD5240F78B}" destId="{5FBF6397-C4F7-4ED6-838D-4B816DDE71F7}" srcOrd="4" destOrd="0" parTransId="{82B47D6A-3AA3-4347-8EFB-63CCE7639573}" sibTransId="{4E0F39C6-23DB-4A06-AD46-A478B2AA7828}"/>
    <dgm:cxn modelId="{719E931F-8CD2-4EFE-9F9C-F0A3CD4706C6}" type="presOf" srcId="{EE6C6AC9-EB21-4E60-B688-776EC8C94311}" destId="{0274F49A-E027-490F-A3DC-F2A98627B689}" srcOrd="0" destOrd="6" presId="urn:microsoft.com/office/officeart/2005/8/layout/hList1"/>
    <dgm:cxn modelId="{5016F5AD-0144-4429-8C48-B34102F4751C}" type="presOf" srcId="{7E7BBECA-1295-4785-A9F0-256F76BF63A2}" destId="{639E4AA6-9458-4FAC-8ACE-5D4365702DFA}" srcOrd="0" destOrd="0" presId="urn:microsoft.com/office/officeart/2005/8/layout/hList1"/>
    <dgm:cxn modelId="{08CA453A-3779-45A3-B360-3CE7F6BA5E7D}" srcId="{7E7BBECA-1295-4785-A9F0-256F76BF63A2}" destId="{E578E32B-4F6C-4E86-958A-1115DE01A5D1}" srcOrd="0" destOrd="0" parTransId="{85E99973-A1D7-41CD-93E5-DBF78B44833C}" sibTransId="{B20C647F-016A-47B3-8999-10F9F739EDA4}"/>
    <dgm:cxn modelId="{BEE70330-2DA7-4CEB-AC7B-EFE83F529409}" type="presOf" srcId="{9914CDF4-120B-4272-88FF-7043975FAC11}" destId="{D74A6B43-4FFB-47E5-B242-E03AE4DF51A7}" srcOrd="0" destOrd="5" presId="urn:microsoft.com/office/officeart/2005/8/layout/hList1"/>
    <dgm:cxn modelId="{A55A92B7-1E18-4C9E-86A8-234D2EF9AF05}" srcId="{7E7BBECA-1295-4785-A9F0-256F76BF63A2}" destId="{9914CDF4-120B-4272-88FF-7043975FAC11}" srcOrd="5" destOrd="0" parTransId="{FF329BD9-9D95-4403-8E61-F62D79716A85}" sibTransId="{FD74D8C7-70FF-4DB2-8E9B-F9635A39839D}"/>
    <dgm:cxn modelId="{11B51F73-7A02-4415-8C10-5AD21C276EB7}" srcId="{BF4BE9D9-34F6-47B3-964A-27CD5240F78B}" destId="{E6025977-07D1-4519-908E-0005EAA49445}" srcOrd="7" destOrd="0" parTransId="{34511871-1532-4475-A5EB-05A782506BC6}" sibTransId="{14ED0F10-2045-45D5-A413-C838EFD709F8}"/>
    <dgm:cxn modelId="{62D20D55-2EAC-4B4D-8ED9-66279C6DA2BF}" type="presOf" srcId="{B953FD85-76DC-4AE3-A753-38CAF4F206F8}" destId="{D74A6B43-4FFB-47E5-B242-E03AE4DF51A7}" srcOrd="0" destOrd="2" presId="urn:microsoft.com/office/officeart/2005/8/layout/hList1"/>
    <dgm:cxn modelId="{D018C020-7500-41C2-A9E8-3952BE31CEB2}" type="presOf" srcId="{E6025977-07D1-4519-908E-0005EAA49445}" destId="{0274F49A-E027-490F-A3DC-F2A98627B689}" srcOrd="0" destOrd="7" presId="urn:microsoft.com/office/officeart/2005/8/layout/hList1"/>
    <dgm:cxn modelId="{D69ECDF2-B89C-4CCC-A64C-5BD401CD922A}" srcId="{1FDA3ED3-4D6D-485D-8E99-90ADE8A0CB3F}" destId="{FFCC67E4-FDEC-46CF-B4F3-02E73D013AC2}" srcOrd="2" destOrd="0" parTransId="{FDE7839E-204E-4465-A5AB-A23D279F983F}" sibTransId="{CECB6140-9A0E-41E1-A337-194C08A3653D}"/>
    <dgm:cxn modelId="{8545DF91-F3EC-4FE2-8100-C1B96EC37DAC}" type="presOf" srcId="{BF4BE9D9-34F6-47B3-964A-27CD5240F78B}" destId="{DD1CEF62-3C3C-4133-909B-0109A000B4DF}" srcOrd="0" destOrd="0" presId="urn:microsoft.com/office/officeart/2005/8/layout/hList1"/>
    <dgm:cxn modelId="{7A7FF463-77E5-4311-9096-8E7FAAE57B35}" srcId="{7E7BBECA-1295-4785-A9F0-256F76BF63A2}" destId="{B953FD85-76DC-4AE3-A753-38CAF4F206F8}" srcOrd="2" destOrd="0" parTransId="{C2BED084-EB33-4142-9D46-7D2E35630091}" sibTransId="{A0E212C4-14B3-4ECA-8F60-C8CAA4BE715C}"/>
    <dgm:cxn modelId="{2EEB95E2-9FD9-44C1-98D3-70AEF812AF7D}" type="presOf" srcId="{955F4FF6-1EE8-43AC-B272-AC7E02FFF243}" destId="{0274F49A-E027-490F-A3DC-F2A98627B689}" srcOrd="0" destOrd="2" presId="urn:microsoft.com/office/officeart/2005/8/layout/hList1"/>
    <dgm:cxn modelId="{0940A3C7-06D0-4831-A7EF-6618635277B2}" srcId="{BF4BE9D9-34F6-47B3-964A-27CD5240F78B}" destId="{955F4FF6-1EE8-43AC-B272-AC7E02FFF243}" srcOrd="2" destOrd="0" parTransId="{0D90834C-B452-4E10-AE7E-212300CA7999}" sibTransId="{A610B1D8-D48C-4DA8-B274-ACA08E4815D0}"/>
    <dgm:cxn modelId="{FE1E771B-9BB6-4D79-8754-CD9C02A2A84F}" type="presOf" srcId="{598C3C39-2AA8-4C23-8D89-F802D2D23C81}" destId="{0274F49A-E027-490F-A3DC-F2A98627B689}" srcOrd="0" destOrd="1" presId="urn:microsoft.com/office/officeart/2005/8/layout/hList1"/>
    <dgm:cxn modelId="{5204CFAD-6E68-4001-BA39-382C551E02B1}" type="presOf" srcId="{E578E32B-4F6C-4E86-958A-1115DE01A5D1}" destId="{D74A6B43-4FFB-47E5-B242-E03AE4DF51A7}" srcOrd="0" destOrd="0" presId="urn:microsoft.com/office/officeart/2005/8/layout/hList1"/>
    <dgm:cxn modelId="{A7C0F5F0-DD30-4C35-871D-C1F28AA25B80}" srcId="{7E7BBECA-1295-4785-A9F0-256F76BF63A2}" destId="{0E6C63A9-AFE8-4520-B892-8690F777D902}" srcOrd="4" destOrd="0" parTransId="{AA1E7386-8571-4738-8A68-8C57FE14B6B2}" sibTransId="{D5D64A4E-BDCC-43DA-A481-175A3CE5C715}"/>
    <dgm:cxn modelId="{CAB5D0CA-0F07-4075-8FD3-7D09F9DDAFC2}" srcId="{FFCC67E4-FDEC-46CF-B4F3-02E73D013AC2}" destId="{9176B073-FC4F-4DDA-A755-4C1EEB61309A}" srcOrd="0" destOrd="0" parTransId="{409946EF-2C55-4EA7-9CD5-EFCD12683311}" sibTransId="{F510535E-48BF-4C39-A7E8-E68624A6BA9E}"/>
    <dgm:cxn modelId="{48FA3FE6-32C0-4BD0-ADDF-4024F5DDF375}" srcId="{BF4BE9D9-34F6-47B3-964A-27CD5240F78B}" destId="{34A2F832-031D-4DD8-8372-698996600AA1}" srcOrd="3" destOrd="0" parTransId="{B415A0BE-1E72-43FA-ABA3-B2657574126E}" sibTransId="{55880AFC-D43E-41A0-AF7D-E9A4F72F1CF5}"/>
    <dgm:cxn modelId="{6074BBB7-7FB2-4578-9723-C2583CB0C890}" srcId="{BF4BE9D9-34F6-47B3-964A-27CD5240F78B}" destId="{7B9F7B69-9C2A-4F1E-A241-AB85B8D98959}" srcOrd="5" destOrd="0" parTransId="{3395FE88-4953-442A-996E-DFA83F02B28F}" sibTransId="{73F2BFBB-3E03-4D6B-B032-005FF92DC212}"/>
    <dgm:cxn modelId="{2CBD346A-C135-4E48-9716-709A07A8230F}" type="presOf" srcId="{9176B073-FC4F-4DDA-A755-4C1EEB61309A}" destId="{7E59AEB9-BB75-4EB5-8559-59CD4352042C}" srcOrd="0" destOrd="0" presId="urn:microsoft.com/office/officeart/2005/8/layout/hList1"/>
    <dgm:cxn modelId="{F48B3308-C830-4665-B33E-94A5CD8D064A}" type="presParOf" srcId="{118A575B-8B78-4385-A387-9EF728E86141}" destId="{8CFD358E-2175-48DF-8301-0B38EF813256}" srcOrd="0" destOrd="0" presId="urn:microsoft.com/office/officeart/2005/8/layout/hList1"/>
    <dgm:cxn modelId="{0D7B4CCA-3F39-4CA3-B51F-FE773B39C874}" type="presParOf" srcId="{8CFD358E-2175-48DF-8301-0B38EF813256}" destId="{639E4AA6-9458-4FAC-8ACE-5D4365702DFA}" srcOrd="0" destOrd="0" presId="urn:microsoft.com/office/officeart/2005/8/layout/hList1"/>
    <dgm:cxn modelId="{D218B57E-A945-4726-B4CB-AEC371A2F092}" type="presParOf" srcId="{8CFD358E-2175-48DF-8301-0B38EF813256}" destId="{D74A6B43-4FFB-47E5-B242-E03AE4DF51A7}" srcOrd="1" destOrd="0" presId="urn:microsoft.com/office/officeart/2005/8/layout/hList1"/>
    <dgm:cxn modelId="{C242E026-1DE4-48B7-B20E-E1B52364EF5C}" type="presParOf" srcId="{118A575B-8B78-4385-A387-9EF728E86141}" destId="{70BEFCB9-BB43-4E8F-841D-A15B20205B97}" srcOrd="1" destOrd="0" presId="urn:microsoft.com/office/officeart/2005/8/layout/hList1"/>
    <dgm:cxn modelId="{FA65E8CB-ACDD-485B-A07F-00470977BDF9}" type="presParOf" srcId="{118A575B-8B78-4385-A387-9EF728E86141}" destId="{C73076FD-ADDC-4AE3-BEFA-06AC552C7DF5}" srcOrd="2" destOrd="0" presId="urn:microsoft.com/office/officeart/2005/8/layout/hList1"/>
    <dgm:cxn modelId="{6DBD061C-0D3B-4B86-8B54-20C1B0AA9A71}" type="presParOf" srcId="{C73076FD-ADDC-4AE3-BEFA-06AC552C7DF5}" destId="{DD1CEF62-3C3C-4133-909B-0109A000B4DF}" srcOrd="0" destOrd="0" presId="urn:microsoft.com/office/officeart/2005/8/layout/hList1"/>
    <dgm:cxn modelId="{8B3FFA12-B236-4C29-B172-0ECD161D40D7}" type="presParOf" srcId="{C73076FD-ADDC-4AE3-BEFA-06AC552C7DF5}" destId="{0274F49A-E027-490F-A3DC-F2A98627B689}" srcOrd="1" destOrd="0" presId="urn:microsoft.com/office/officeart/2005/8/layout/hList1"/>
    <dgm:cxn modelId="{F377ECBB-1517-4F0A-B7DB-912F0CF1CF6D}" type="presParOf" srcId="{118A575B-8B78-4385-A387-9EF728E86141}" destId="{7D1D2F02-EB94-4CA5-BF75-DC11FB0CF5B4}" srcOrd="3" destOrd="0" presId="urn:microsoft.com/office/officeart/2005/8/layout/hList1"/>
    <dgm:cxn modelId="{F886D75E-57A4-4492-94B8-5D80B17E9F98}" type="presParOf" srcId="{118A575B-8B78-4385-A387-9EF728E86141}" destId="{EEDE4412-CC96-4CA0-8C3F-21CFCA5658B2}" srcOrd="4" destOrd="0" presId="urn:microsoft.com/office/officeart/2005/8/layout/hList1"/>
    <dgm:cxn modelId="{74E5F1C3-B145-4822-B729-0FCE1BE4FD52}" type="presParOf" srcId="{EEDE4412-CC96-4CA0-8C3F-21CFCA5658B2}" destId="{8AE81CA1-E636-46A8-9E7A-B3E0AA39DA19}" srcOrd="0" destOrd="0" presId="urn:microsoft.com/office/officeart/2005/8/layout/hList1"/>
    <dgm:cxn modelId="{2927CFCA-04F4-4EDC-BAB4-82C6D5354179}" type="presParOf" srcId="{EEDE4412-CC96-4CA0-8C3F-21CFCA5658B2}" destId="{7E59AEB9-BB75-4EB5-8559-59CD435204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623C3-F77E-40C8-B7A1-325D721C63B2}">
      <dsp:nvSpPr>
        <dsp:cNvPr id="0" name=""/>
        <dsp:cNvSpPr/>
      </dsp:nvSpPr>
      <dsp:spPr>
        <a:xfrm>
          <a:off x="1782058" y="0"/>
          <a:ext cx="1782058" cy="1225037"/>
        </a:xfrm>
        <a:prstGeom prst="trapezoid">
          <a:avLst>
            <a:gd name="adj" fmla="val 72735"/>
          </a:avLst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базовой кафедры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ООО «Гиперглобус» г.Щелково.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Октябрь 2020 года</a:t>
          </a:r>
          <a:endParaRPr lang="ru-RU" sz="1100" b="1" kern="1200" dirty="0"/>
        </a:p>
      </dsp:txBody>
      <dsp:txXfrm>
        <a:off x="1782058" y="0"/>
        <a:ext cx="1782058" cy="1225037"/>
      </dsp:txXfrm>
    </dsp:sp>
    <dsp:sp modelId="{421FA42F-D064-4226-8030-ED3625E62991}">
      <dsp:nvSpPr>
        <dsp:cNvPr id="0" name=""/>
        <dsp:cNvSpPr/>
      </dsp:nvSpPr>
      <dsp:spPr>
        <a:xfrm>
          <a:off x="891029" y="1225037"/>
          <a:ext cx="3564117" cy="1225037"/>
        </a:xfrm>
        <a:prstGeom prst="trapezoid">
          <a:avLst>
            <a:gd name="adj" fmla="val 72735"/>
          </a:avLst>
        </a:prstGeom>
        <a:solidFill>
          <a:schemeClr val="accent3"/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Планирование/выполнение/мониторинг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Октябрь 2014 г. – по настоящее время</a:t>
          </a:r>
          <a:endParaRPr lang="ru-RU" sz="1100" kern="1200" dirty="0"/>
        </a:p>
      </dsp:txBody>
      <dsp:txXfrm>
        <a:off x="1514749" y="1225037"/>
        <a:ext cx="2316676" cy="1225037"/>
      </dsp:txXfrm>
    </dsp:sp>
    <dsp:sp modelId="{2A995F51-7D54-4B6C-8394-00F5D9231F81}">
      <dsp:nvSpPr>
        <dsp:cNvPr id="0" name=""/>
        <dsp:cNvSpPr/>
      </dsp:nvSpPr>
      <dsp:spPr>
        <a:xfrm>
          <a:off x="0" y="2450074"/>
          <a:ext cx="5346175" cy="1225037"/>
        </a:xfrm>
        <a:prstGeom prst="trapezoid">
          <a:avLst>
            <a:gd name="adj" fmla="val 72735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Инициация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Февраль 2014 года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935580" y="2450074"/>
        <a:ext cx="3475014" cy="1225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E4AA6-9458-4FAC-8ACE-5D4365702DFA}">
      <dsp:nvSpPr>
        <dsp:cNvPr id="0" name=""/>
        <dsp:cNvSpPr/>
      </dsp:nvSpPr>
      <dsp:spPr>
        <a:xfrm>
          <a:off x="2547" y="32820"/>
          <a:ext cx="2484239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Подготовительный этап</a:t>
          </a:r>
          <a:endParaRPr lang="ru-RU" sz="1400" b="1" kern="1200" dirty="0"/>
        </a:p>
      </dsp:txBody>
      <dsp:txXfrm>
        <a:off x="2547" y="32820"/>
        <a:ext cx="2484239" cy="345600"/>
      </dsp:txXfrm>
    </dsp:sp>
    <dsp:sp modelId="{D74A6B43-4FFB-47E5-B242-E03AE4DF51A7}">
      <dsp:nvSpPr>
        <dsp:cNvPr id="0" name=""/>
        <dsp:cNvSpPr/>
      </dsp:nvSpPr>
      <dsp:spPr>
        <a:xfrm>
          <a:off x="2547" y="378420"/>
          <a:ext cx="2484239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Согласование вопросов взаимодействия колледжа и предприятия по организации института наставников – преподавателей.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положения о наставничестве совместно с партнерами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Отбор кандидатур.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квалификации наставников.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Разработка и согласование учебно – методической документации по организации  обучения.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Информационное обеспечение реализации практики</a:t>
          </a:r>
          <a:r>
            <a:rPr lang="ru-RU" sz="1200" i="1" kern="1200" dirty="0" smtClean="0"/>
            <a:t>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Заключение договоров преподавателей – наставников с предприятием.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8) Определение </a:t>
          </a:r>
          <a:r>
            <a:rPr lang="ru-RU" sz="1200" kern="1200" dirty="0" smtClean="0"/>
            <a:t>графика работы наставника – модератора.</a:t>
          </a:r>
          <a:endParaRPr lang="ru-RU" sz="1200" kern="1200" dirty="0"/>
        </a:p>
      </dsp:txBody>
      <dsp:txXfrm>
        <a:off x="2547" y="378420"/>
        <a:ext cx="2484239" cy="4084560"/>
      </dsp:txXfrm>
    </dsp:sp>
    <dsp:sp modelId="{DD1CEF62-3C3C-4133-909B-0109A000B4DF}">
      <dsp:nvSpPr>
        <dsp:cNvPr id="0" name=""/>
        <dsp:cNvSpPr/>
      </dsp:nvSpPr>
      <dsp:spPr>
        <a:xfrm>
          <a:off x="2834580" y="32820"/>
          <a:ext cx="2484239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Основной этап</a:t>
          </a:r>
          <a:endParaRPr lang="ru-RU" sz="1400" b="1" kern="1200" dirty="0"/>
        </a:p>
      </dsp:txBody>
      <dsp:txXfrm>
        <a:off x="2834580" y="32820"/>
        <a:ext cx="2484239" cy="345600"/>
      </dsp:txXfrm>
    </dsp:sp>
    <dsp:sp modelId="{0274F49A-E027-490F-A3DC-F2A98627B689}">
      <dsp:nvSpPr>
        <dsp:cNvPr id="0" name=""/>
        <dsp:cNvSpPr/>
      </dsp:nvSpPr>
      <dsp:spPr>
        <a:xfrm>
          <a:off x="2834580" y="378420"/>
          <a:ext cx="2484239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Проведение совместно с партнерами интервью, тестирования студентов. Отбор студентов на дуальное обучение. Закрепление наставников за студентами.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Модерация образовательной деятельности обучающихся </a:t>
          </a:r>
          <a:r>
            <a:rPr lang="ru-RU" sz="1000" i="1" kern="1200" dirty="0" smtClean="0"/>
            <a:t>Корректирующие действия.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Мониторинг успеваемости студентов, обучающихся по дуальной модели.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Мониторинг удовлетворённости обучающихся результатами обучения на предприятии.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Подготовка  обучающихся к профессиональным конкурсам.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Участие в мероприятиях по развитию корпоративной культуры предприятия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Участие в мероприятиях по тиражированию практики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Подготовка и проведение промежуточных и итоговых аттестаций обучающихся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Содействие трудоустройству выпускников</a:t>
          </a:r>
          <a:endParaRPr lang="ru-RU" sz="1000" kern="1200" dirty="0" smtClean="0"/>
        </a:p>
      </dsp:txBody>
      <dsp:txXfrm>
        <a:off x="2834580" y="378420"/>
        <a:ext cx="2484239" cy="4084560"/>
      </dsp:txXfrm>
    </dsp:sp>
    <dsp:sp modelId="{8AE81CA1-E636-46A8-9E7A-B3E0AA39DA19}">
      <dsp:nvSpPr>
        <dsp:cNvPr id="0" name=""/>
        <dsp:cNvSpPr/>
      </dsp:nvSpPr>
      <dsp:spPr>
        <a:xfrm>
          <a:off x="5666612" y="32820"/>
          <a:ext cx="2484239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Перспективы развития</a:t>
          </a:r>
          <a:endParaRPr lang="ru-RU" sz="1400" b="1" kern="1200" dirty="0"/>
        </a:p>
      </dsp:txBody>
      <dsp:txXfrm>
        <a:off x="5666612" y="32820"/>
        <a:ext cx="2484239" cy="345600"/>
      </dsp:txXfrm>
    </dsp:sp>
    <dsp:sp modelId="{7E59AEB9-BB75-4EB5-8559-59CD4352042C}">
      <dsp:nvSpPr>
        <dsp:cNvPr id="0" name=""/>
        <dsp:cNvSpPr/>
      </dsp:nvSpPr>
      <dsp:spPr>
        <a:xfrm>
          <a:off x="5666612" y="378420"/>
          <a:ext cx="2484239" cy="4084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проекта по организации базовой кафедры на предприятии – партнере. </a:t>
          </a:r>
          <a:endParaRPr lang="ru-RU" sz="1200" kern="1200" dirty="0"/>
        </a:p>
      </dsp:txBody>
      <dsp:txXfrm>
        <a:off x="5666612" y="378420"/>
        <a:ext cx="2484239" cy="408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FC7A-E4AA-4340-998C-29A8EE7D362B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5B98-6D1A-4BF1-B01C-426962A57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AD73CF-91B0-4BA2-B270-E271693DF29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FB31B9-D530-4EE7-B37D-4AEE4B7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9396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86104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39592" y="43934"/>
            <a:ext cx="18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29598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Государственное бюджетное профессиональное образовательное учреждение Московской области «Щелковский колледж»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3568" y="476673"/>
            <a:ext cx="7344816" cy="14401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https://yt3.ggpht.com/a/AGF-l79ORhjPeF7iJ4pSRN2g-hBsJIZUcmK_ueH0=s900-c-k-c0xffffffff-no-rj-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171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87624" y="26064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Наставник – модератор </a:t>
            </a:r>
          </a:p>
          <a:p>
            <a:pPr algn="ctr"/>
            <a:r>
              <a:rPr lang="ru-RU" sz="3200" dirty="0" smtClean="0"/>
              <a:t>в системе </a:t>
            </a:r>
          </a:p>
          <a:p>
            <a:pPr algn="ctr"/>
            <a:r>
              <a:rPr lang="ru-RU" sz="3200" dirty="0" smtClean="0"/>
              <a:t>«колледж – предприятие»</a:t>
            </a:r>
            <a:endParaRPr lang="ru-RU" sz="3200" dirty="0"/>
          </a:p>
        </p:txBody>
      </p:sp>
      <p:pic>
        <p:nvPicPr>
          <p:cNvPr id="12" name="Содержимое 3" descr="https://mirbis.ru/upload/iblock/5e8/5e80ef11869bb82867bdef9e8e5bf62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68760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districts/1649668/2a000001687f4a79b5fc65d87dc6b5457608/optimize"/>
          <p:cNvPicPr/>
          <p:nvPr/>
        </p:nvPicPr>
        <p:blipFill>
          <a:blip r:embed="rId4" cstate="print"/>
          <a:srcRect l="3833" t="-3998" r="6000" b="40917"/>
          <a:stretch>
            <a:fillRect/>
          </a:stretch>
        </p:blipFill>
        <p:spPr bwMode="auto">
          <a:xfrm>
            <a:off x="5508104" y="292494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732240" y="508518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Наши партнеры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Вручение сертификатов независимой оценки квалификации от Российско – Германской внешнеторговой палаты</a:t>
            </a:r>
            <a:endParaRPr lang="ru-RU" sz="2400" dirty="0"/>
          </a:p>
        </p:txBody>
      </p:sp>
      <p:pic>
        <p:nvPicPr>
          <p:cNvPr id="12290" name="Picture 2" descr="C:\Users\User\Desktop\ДУАЛКА\фото дуалка\IMG-20180628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76464" cy="28803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4" name="Picture 2" descr="C:\Users\User\Desktop\ДУАЛКА\фото дуалка\IMG-20180628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840427" cy="28803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3074" name="Picture 2" descr="C:\Users\User\Desktop\В РАБОТЕ - Готово ПОЧТИ +++\Материалы к описанию практики\Сертификаты по профессии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90907"/>
            <a:ext cx="2448272" cy="31064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3075" name="Picture 3" descr="C:\Users\User\Desktop\В РАБОТЕ - Готово ПОЧТИ +++\Материалы к описанию практики\Сертификаты по профессии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2395421" cy="30243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Наставник 2020\ДОКИ\ФОТО+\ок\IMG_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112568" cy="38344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Сроки и текущий статус практики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635896" y="2996952"/>
          <a:ext cx="5346176" cy="36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36096" y="1628800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Старт проекта дуального обучения «</a:t>
            </a:r>
            <a:r>
              <a:rPr lang="en-US" dirty="0" err="1" smtClean="0"/>
              <a:t>Vetnet</a:t>
            </a:r>
            <a:r>
              <a:rPr lang="ru-RU" dirty="0" smtClean="0"/>
              <a:t>» Российско-Германской внешнеторговой палаты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практики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104" t="21748" b="5488"/>
          <a:stretch>
            <a:fillRect/>
          </a:stretch>
        </p:blipFill>
        <p:spPr bwMode="auto">
          <a:xfrm>
            <a:off x="684004" y="1600200"/>
            <a:ext cx="8010942" cy="4495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Наставник 2020\ДОКИ\ФОТО+\Наставники,эксперты\Наставник-преподаватель и наставник  от пред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41168"/>
            <a:ext cx="3131840" cy="1761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7" name="Picture 2" descr="C:\Users\User\Desktop\Наставник 2020\ДОКИ\IMG-2019111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006562" cy="187220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6" name="Picture 2" descr="C:\Users\User\Desktop\Наставник 2020\ДОКИ\ФОТО+\Наставники,эксперты\IMG-20191106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713345" cy="187220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Цели и задачи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28800"/>
            <a:ext cx="2232248" cy="273630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200" dirty="0" smtClean="0"/>
              <a:t>Оптимизация партнерского взаимодействия профессиональной образовательной организации и предприятия</a:t>
            </a:r>
          </a:p>
          <a:p>
            <a:pPr lvl="0"/>
            <a:r>
              <a:rPr lang="ru-RU" sz="3200" dirty="0" smtClean="0"/>
              <a:t>Обеспечение эффективности профессиональной подготовки студентов, обучающихся по дуальной модели.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196752"/>
            <a:ext cx="3398912" cy="44196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   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модерация  (регулирование, координация) образовательного процесса в системе «колледж </a:t>
            </a:r>
            <a:r>
              <a:rPr lang="ru-RU" sz="1400" smtClean="0"/>
              <a:t>–предприятие</a:t>
            </a:r>
            <a:r>
              <a:rPr lang="ru-RU" sz="1400" dirty="0" smtClean="0"/>
              <a:t>»;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разработка оценочных средств для промежуточной и итоговой аттестации совместно с предприятием-партнером;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подготовка студентов к независимой оценке квалификации по профессии на предприятии-партнере с участием экспертов Российско-Германской ВТП;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содействие профессиональному развитию, карьерному росту студентов;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содействие приобщению студентов к корпоративной культуре предприятия;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/>
              <a:t>содействие  в трудоустройстве выпускников.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267744" y="29249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\Desktop\В РАБОТЕ - Готово ПОЧТИ +++\Стрепет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36912"/>
            <a:ext cx="251637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99571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ПРОБЛЕМЫ системы наставничества  и организации учебного процесса  по модели дуального обучения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sz="3200" dirty="0" smtClean="0"/>
              <a:t>требуется специальная психолого-педагогическая подготовка</a:t>
            </a:r>
            <a:br>
              <a:rPr lang="ru-RU" sz="3200" dirty="0" smtClean="0"/>
            </a:br>
            <a:r>
              <a:rPr lang="ru-RU" sz="3200" dirty="0" smtClean="0"/>
              <a:t>наставников;</a:t>
            </a:r>
          </a:p>
          <a:p>
            <a:pPr lvl="0"/>
            <a:r>
              <a:rPr lang="ru-RU" sz="3200" dirty="0" smtClean="0"/>
              <a:t>наставник отвлечен от основной производственной деятельности;</a:t>
            </a:r>
          </a:p>
          <a:p>
            <a:pPr lvl="0"/>
            <a:r>
              <a:rPr lang="ru-RU" sz="3200" dirty="0" smtClean="0"/>
              <a:t>помимо связки «наставник – ученик» в процессе задействованы многие службы предприятия: отдел кадров, учебный центр, отдел труда и заработной</a:t>
            </a:r>
            <a:br>
              <a:rPr lang="ru-RU" sz="3200" dirty="0" smtClean="0"/>
            </a:br>
            <a:r>
              <a:rPr lang="ru-RU" sz="3200" dirty="0" smtClean="0"/>
              <a:t>платы, отдел технического контроля и т.д.;</a:t>
            </a:r>
          </a:p>
          <a:p>
            <a:pPr lvl="0"/>
            <a:r>
              <a:rPr lang="ru-RU" sz="3200" dirty="0" smtClean="0"/>
              <a:t>рост затрат на обучение наставников и необходимость стимулирования наставников;</a:t>
            </a:r>
          </a:p>
          <a:p>
            <a:pPr lvl="0"/>
            <a:r>
              <a:rPr lang="ru-RU" sz="3200" dirty="0" smtClean="0"/>
              <a:t>опыт партнерской работы с образовательной организацией носит случайный характер;</a:t>
            </a:r>
          </a:p>
          <a:p>
            <a:r>
              <a:rPr lang="ru-RU" sz="3200" dirty="0" smtClean="0"/>
              <a:t>недостаточный учет наставниками от предприятия требований  государственных образовательных стандартов СПО при обучении студентов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Существующая система обучения по дуальной модели организована на основе формирования индивидуальных учебных планов, в которой  есть определенные минусы:</a:t>
            </a:r>
          </a:p>
          <a:p>
            <a:r>
              <a:rPr lang="ru-RU" sz="1400" dirty="0" smtClean="0"/>
              <a:t>создание индивидуальных планов - трудоемкий процесс; </a:t>
            </a:r>
          </a:p>
          <a:p>
            <a:r>
              <a:rPr lang="ru-RU" sz="1400" dirty="0" smtClean="0"/>
              <a:t>отслеживание успеваемости студентов, занятых на производстве,  осложняет  работу преподавателя;</a:t>
            </a:r>
          </a:p>
          <a:p>
            <a:r>
              <a:rPr lang="ru-RU" sz="1400" dirty="0" smtClean="0"/>
              <a:t>часть теоретического курса осваивается студентами дистанционно, что сказывается на качестве обучения.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 производстве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 колледже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Решение и концепт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242320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b="1" dirty="0" smtClean="0"/>
              <a:t>1.Создание института</a:t>
            </a:r>
            <a:r>
              <a:rPr lang="ru-RU" sz="2000" b="1" i="1" dirty="0" smtClean="0"/>
              <a:t> наставников – модераторов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200" dirty="0" smtClean="0"/>
              <a:t>«Наставник – модератор» –  преподаватель специальных дисциплин образовательной организации и сотрудник предприятия, который отвечает за организацию дуального обучения и соблюдение требований государственных образовательных стандартов</a:t>
            </a:r>
            <a:r>
              <a:rPr lang="ru-RU" sz="1400" dirty="0" smtClean="0"/>
              <a:t>.</a:t>
            </a:r>
          </a:p>
          <a:p>
            <a:r>
              <a:rPr lang="ru-RU" sz="1200" dirty="0" smtClean="0"/>
              <a:t>Наставник-модератор задействован практически во всех основных процессах и на предприятии, и в образовательной организации и приводит в равновесие теоретическое и практическое обучение студентов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64088" y="1752600"/>
            <a:ext cx="3312368" cy="441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3200" dirty="0" smtClean="0"/>
              <a:t>    </a:t>
            </a:r>
          </a:p>
          <a:p>
            <a:pPr marL="0" lvl="0" indent="0">
              <a:buNone/>
            </a:pPr>
            <a:r>
              <a:rPr lang="ru-RU" sz="4200" b="1" dirty="0" smtClean="0"/>
              <a:t>2.Разработка более эффективной модели организации обучения – системы «колледж – предприятие»</a:t>
            </a:r>
          </a:p>
          <a:p>
            <a:pPr lvl="0">
              <a:buNone/>
            </a:pPr>
            <a:endParaRPr lang="ru-RU" sz="3200" dirty="0" smtClean="0"/>
          </a:p>
          <a:p>
            <a:pPr lvl="0">
              <a:buNone/>
            </a:pPr>
            <a:endParaRPr lang="ru-RU" sz="3200" dirty="0" smtClean="0"/>
          </a:p>
          <a:p>
            <a:r>
              <a:rPr lang="ru-RU" sz="3000" dirty="0" smtClean="0"/>
              <a:t>Учебная неделя разделена на </a:t>
            </a:r>
            <a:r>
              <a:rPr lang="ru-RU" sz="3000" i="1" dirty="0" smtClean="0"/>
              <a:t>теоретическую</a:t>
            </a:r>
            <a:r>
              <a:rPr lang="ru-RU" sz="3000" dirty="0" smtClean="0"/>
              <a:t> и </a:t>
            </a:r>
            <a:r>
              <a:rPr lang="ru-RU" sz="3000" i="1" dirty="0" smtClean="0"/>
              <a:t>практическую</a:t>
            </a:r>
            <a:r>
              <a:rPr lang="ru-RU" sz="3000" dirty="0" smtClean="0"/>
              <a:t> части, что позволяет:</a:t>
            </a:r>
          </a:p>
          <a:p>
            <a:r>
              <a:rPr lang="ru-RU" sz="3000" dirty="0" smtClean="0"/>
              <a:t> -студентам получать весь материал учебного курса;</a:t>
            </a:r>
          </a:p>
          <a:p>
            <a:r>
              <a:rPr lang="ru-RU" sz="3000" dirty="0" smtClean="0"/>
              <a:t>-наставникам-модераторам проследить усвоение студентами знаний и практических навыков.</a:t>
            </a:r>
          </a:p>
          <a:p>
            <a:endParaRPr lang="ru-RU" sz="3000" dirty="0" smtClean="0"/>
          </a:p>
          <a:p>
            <a:r>
              <a:rPr lang="ru-RU" sz="3000" dirty="0" smtClean="0"/>
              <a:t>Студенты  изучают  теоретический материал курса в колледже, а практическую часть - на производстве  с  одним и тем же преподавателем-наставником-модератором. </a:t>
            </a:r>
          </a:p>
          <a:p>
            <a:endParaRPr lang="ru-RU" sz="2500" dirty="0" smtClean="0"/>
          </a:p>
          <a:p>
            <a:endParaRPr lang="ru-RU" sz="2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План реализации практики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Показатели реализации практики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Увеличение количества студентов, обучающихся по дуальной модели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Результаты </a:t>
            </a:r>
            <a:r>
              <a:rPr lang="ru-RU" sz="1800" i="1" u="sng" dirty="0" smtClean="0"/>
              <a:t>независимой </a:t>
            </a:r>
            <a:r>
              <a:rPr lang="ru-RU" sz="1800" dirty="0" smtClean="0"/>
              <a:t>оценки квалификаций 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716016" y="242088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Аттестация студентов.</a:t>
            </a:r>
            <a:br>
              <a:rPr lang="ru-RU" sz="3200" dirty="0" smtClean="0"/>
            </a:br>
            <a:r>
              <a:rPr lang="ru-RU" sz="2000" dirty="0" smtClean="0"/>
              <a:t>Специальность 43.02.12 «Поварское и кондитерское дело»</a:t>
            </a:r>
            <a:endParaRPr lang="ru-RU" sz="2000" dirty="0"/>
          </a:p>
        </p:txBody>
      </p:sp>
      <p:pic>
        <p:nvPicPr>
          <p:cNvPr id="6" name="Содержимое 5" descr="20141112_1313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556792"/>
            <a:ext cx="287949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В РАБОТЕ - Готово ПОЧТИ\Материалы к описанию практики\Показатели эффективности практики\Экзамен,фото\DSC_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2195736" cy="3096344"/>
          </a:xfrm>
          <a:prstGeom prst="rect">
            <a:avLst/>
          </a:prstGeom>
          <a:noFill/>
        </p:spPr>
      </p:pic>
      <p:pic>
        <p:nvPicPr>
          <p:cNvPr id="11" name="Picture 3" descr="C:\Users\User\Desktop\Наставник 2020\ДОКИ\экзамен фото2\IMG-20160708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28800"/>
            <a:ext cx="2534411" cy="1900808"/>
          </a:xfrm>
          <a:prstGeom prst="rect">
            <a:avLst/>
          </a:prstGeom>
          <a:noFill/>
        </p:spPr>
      </p:pic>
      <p:pic>
        <p:nvPicPr>
          <p:cNvPr id="12" name="Picture 5" descr="C:\Users\User\Desktop\Дуальное обуч. МАтериалы\ФОТО экзамен\DSC07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2808312" cy="1944216"/>
          </a:xfrm>
          <a:prstGeom prst="rect">
            <a:avLst/>
          </a:prstGeom>
          <a:noFill/>
        </p:spPr>
      </p:pic>
      <p:pic>
        <p:nvPicPr>
          <p:cNvPr id="2050" name="Picture 2" descr="C:\Users\User\Desktop\В РАБОТЕ\ФОТО\Экзамен\DSC_1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3016"/>
            <a:ext cx="3139502" cy="2304256"/>
          </a:xfrm>
          <a:prstGeom prst="rect">
            <a:avLst/>
          </a:prstGeom>
          <a:noFill/>
        </p:spPr>
      </p:pic>
      <p:pic>
        <p:nvPicPr>
          <p:cNvPr id="16" name="Picture 6" descr="C:\Users\User\Desktop\В РАБОТЕ - Готово ПОЧТИ\Материалы к описанию практики\Показатели эффективности практики\Экзамен,фото\IMG-20191106-WA0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284984"/>
            <a:ext cx="2016224" cy="2688299"/>
          </a:xfrm>
          <a:prstGeom prst="rect">
            <a:avLst/>
          </a:prstGeom>
          <a:noFill/>
        </p:spPr>
      </p:pic>
      <p:pic>
        <p:nvPicPr>
          <p:cNvPr id="7" name="Picture 2" descr="C:\Users\User\Desktop\ЭКЗАМЕН ДО семинар 26.03.2019\2\DSC_0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2664296" cy="1806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4" descr="C:\Users\User\Desktop\ДУАЛКА\ФОТО  Классные\DSC07575 верт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573016"/>
            <a:ext cx="2206667" cy="293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12850</TotalTime>
  <Words>541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   </vt:lpstr>
      <vt:lpstr>Сроки и текущий статус практики</vt:lpstr>
      <vt:lpstr>Территория практики</vt:lpstr>
      <vt:lpstr>Цели и задачи</vt:lpstr>
      <vt:lpstr>ПРОБЛЕМЫ системы наставничества  и организации учебного процесса  по модели дуального обучения  </vt:lpstr>
      <vt:lpstr>Решение и концепт</vt:lpstr>
      <vt:lpstr>План реализации практики</vt:lpstr>
      <vt:lpstr>Показатели реализации практики</vt:lpstr>
      <vt:lpstr>Аттестация студентов. Специальность 43.02.12 «Поварское и кондитерское дело»</vt:lpstr>
      <vt:lpstr>Вручение сертификатов независимой оценки квалификации от Российско – Германской внешнеторговой палаты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базовой кафедры  на предприятии ООО «Гиперглобус»  по направлению  «Поварское и кондитерское дело»  до 30 октября 2019 года»</dc:title>
  <dc:creator>User</dc:creator>
  <cp:lastModifiedBy>Круглова</cp:lastModifiedBy>
  <cp:revision>353</cp:revision>
  <dcterms:created xsi:type="dcterms:W3CDTF">2019-04-22T11:55:06Z</dcterms:created>
  <dcterms:modified xsi:type="dcterms:W3CDTF">2020-10-08T12:02:48Z</dcterms:modified>
</cp:coreProperties>
</file>